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97" r:id="rId2"/>
  </p:sldMasterIdLst>
  <p:notesMasterIdLst>
    <p:notesMasterId r:id="rId14"/>
  </p:notesMasterIdLst>
  <p:handoutMasterIdLst>
    <p:handoutMasterId r:id="rId15"/>
  </p:handoutMasterIdLst>
  <p:sldIdLst>
    <p:sldId id="274" r:id="rId3"/>
    <p:sldId id="289" r:id="rId4"/>
    <p:sldId id="297" r:id="rId5"/>
    <p:sldId id="290" r:id="rId6"/>
    <p:sldId id="298" r:id="rId7"/>
    <p:sldId id="299" r:id="rId8"/>
    <p:sldId id="300" r:id="rId9"/>
    <p:sldId id="291" r:id="rId10"/>
    <p:sldId id="301" r:id="rId11"/>
    <p:sldId id="302" r:id="rId12"/>
    <p:sldId id="293" r:id="rId13"/>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Mair" initials="M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71"/>
    <a:srgbClr val="84CAC6"/>
    <a:srgbClr val="EFCB65"/>
    <a:srgbClr val="5C7F95"/>
    <a:srgbClr val="326295"/>
    <a:srgbClr val="064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llanmörkt format 3 - Dekorfär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9" autoAdjust="0"/>
    <p:restoredTop sz="92337" autoAdjust="0"/>
  </p:normalViewPr>
  <p:slideViewPr>
    <p:cSldViewPr>
      <p:cViewPr>
        <p:scale>
          <a:sx n="90" d="100"/>
          <a:sy n="90" d="100"/>
        </p:scale>
        <p:origin x="-1188" y="-234"/>
      </p:cViewPr>
      <p:guideLst>
        <p:guide orient="horz" pos="1083"/>
        <p:guide orient="horz" pos="487"/>
        <p:guide orient="horz" pos="237"/>
        <p:guide pos="4876"/>
        <p:guide pos="290"/>
      </p:guideLst>
    </p:cSldViewPr>
  </p:slideViewPr>
  <p:notesTextViewPr>
    <p:cViewPr>
      <p:scale>
        <a:sx n="100" d="100"/>
        <a:sy n="100" d="100"/>
      </p:scale>
      <p:origin x="0" y="0"/>
    </p:cViewPr>
  </p:notesTextViewPr>
  <p:notesViewPr>
    <p:cSldViewPr>
      <p:cViewPr varScale="1">
        <p:scale>
          <a:sx n="85" d="100"/>
          <a:sy n="85" d="100"/>
        </p:scale>
        <p:origin x="-3150" y="-90"/>
      </p:cViewPr>
      <p:guideLst>
        <p:guide orient="horz" pos="3127"/>
        <p:guide orient="horz" pos="56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543098" y="402085"/>
            <a:ext cx="1641616" cy="49633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612961" y="402085"/>
            <a:ext cx="2640860" cy="496332"/>
          </a:xfrm>
          <a:prstGeom prst="rect">
            <a:avLst/>
          </a:prstGeom>
        </p:spPr>
        <p:txBody>
          <a:bodyPr vert="horz" lIns="91440" tIns="45720" rIns="91440" bIns="45720" rtlCol="0"/>
          <a:lstStyle>
            <a:lvl1pPr algn="r">
              <a:defRPr sz="1200"/>
            </a:lvl1pPr>
          </a:lstStyle>
          <a:p>
            <a:fld id="{B2378E0F-304E-4F07-9BB0-5E2AE8FD5F7A}" type="datetimeFigureOut">
              <a:rPr lang="sv-SE" smtClean="0"/>
              <a:t>2018-11-09</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AA1D9BD-0C0D-4B88-87FC-E7048E578422}" type="slidenum">
              <a:rPr lang="sv-SE" smtClean="0"/>
              <a:t>‹#›</a:t>
            </a:fld>
            <a:endParaRPr lang="sv-SE"/>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32" y="157367"/>
            <a:ext cx="695503" cy="74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83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043476" y="0"/>
            <a:ext cx="1902183" cy="351219"/>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351219"/>
          </a:xfrm>
          <a:prstGeom prst="rect">
            <a:avLst/>
          </a:prstGeom>
        </p:spPr>
        <p:txBody>
          <a:bodyPr vert="horz" lIns="91440" tIns="45720" rIns="91440" bIns="45720" rtlCol="0"/>
          <a:lstStyle>
            <a:lvl1pPr algn="r">
              <a:defRPr sz="1200"/>
            </a:lvl1pPr>
          </a:lstStyle>
          <a:p>
            <a:fld id="{69639182-E888-4D48-A5FB-B76C12C60DE4}" type="datetimeFigureOut">
              <a:rPr lang="sv-SE" smtClean="0"/>
              <a:t>2018-11-09</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5613880-BC73-4D6C-9FFF-189582523954}" type="slidenum">
              <a:rPr lang="sv-SE" smtClean="0"/>
              <a:t>‹#›</a:t>
            </a:fld>
            <a:endParaRPr lang="sv-SE"/>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56" y="116706"/>
            <a:ext cx="695503" cy="74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46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IA-systemet tillhandahålls av AFA Försäkring</a:t>
            </a:r>
            <a:r>
              <a:rPr lang="sv-SE" baseline="0" dirty="0" smtClean="0"/>
              <a:t> utan kostnad för försäkrade företag.</a:t>
            </a:r>
          </a:p>
          <a:p>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smtClean="0"/>
              <a:t>AFA Försäkring ägs av Svenskt Näringsliv, LO och PTK. Bolagets huvuduppdrag är att reglera försäkringsanmälningar enligt villkor som bolagets ägare avtalar om i centrala kollektivavtal. Utöver det ska AFA Försäkring stödja ett arbete som innebär färre olycksfall i försäkrade företag. IA-systemet är ett led i detta arbete och finns i flera olika branscher. </a:t>
            </a:r>
          </a:p>
        </p:txBody>
      </p:sp>
      <p:sp>
        <p:nvSpPr>
          <p:cNvPr id="4" name="Platshållare för bildnummer 3"/>
          <p:cNvSpPr>
            <a:spLocks noGrp="1"/>
          </p:cNvSpPr>
          <p:nvPr>
            <p:ph type="sldNum" sz="quarter" idx="10"/>
          </p:nvPr>
        </p:nvSpPr>
        <p:spPr/>
        <p:txBody>
          <a:bodyPr/>
          <a:lstStyle/>
          <a:p>
            <a:fld id="{68E4EE5C-BA79-457F-B647-2835BA6C3097}" type="slidenum">
              <a:rPr lang="sv-SE" smtClean="0"/>
              <a:pPr/>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800" b="0" baseline="0" dirty="0" smtClean="0">
              <a:latin typeface="Arial Narrow" pitchFamily="34" charset="0"/>
              <a:cs typeface="Arial" pitchFamily="34" charset="0"/>
            </a:endParaRPr>
          </a:p>
        </p:txBody>
      </p:sp>
      <p:sp>
        <p:nvSpPr>
          <p:cNvPr id="4" name="Platshållare för bildnummer 3"/>
          <p:cNvSpPr>
            <a:spLocks noGrp="1"/>
          </p:cNvSpPr>
          <p:nvPr>
            <p:ph type="sldNum" sz="quarter" idx="10"/>
          </p:nvPr>
        </p:nvSpPr>
        <p:spPr/>
        <p:txBody>
          <a:bodyPr/>
          <a:lstStyle/>
          <a:p>
            <a:fld id="{15613880-BC73-4D6C-9FFF-189582523954}" type="slidenum">
              <a:rPr lang="sv-SE" smtClean="0">
                <a:solidFill>
                  <a:prstClr val="black"/>
                </a:solidFill>
              </a:rPr>
              <a:pPr/>
              <a:t>8</a:t>
            </a:fld>
            <a:endParaRPr lang="sv-SE">
              <a:solidFill>
                <a:prstClr val="black"/>
              </a:solidFill>
            </a:endParaRPr>
          </a:p>
        </p:txBody>
      </p:sp>
    </p:spTree>
    <p:extLst>
      <p:ext uri="{BB962C8B-B14F-4D97-AF65-F5344CB8AC3E}">
        <p14:creationId xmlns:p14="http://schemas.microsoft.com/office/powerpoint/2010/main" val="878913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2462400"/>
            <a:ext cx="8229600" cy="810000"/>
          </a:xfrm>
        </p:spPr>
        <p:txBody>
          <a:bodyPr/>
          <a:lstStyle>
            <a:lvl1pPr algn="ctr">
              <a:defRPr sz="3200" b="0"/>
            </a:lvl1pPr>
          </a:lstStyle>
          <a:p>
            <a:r>
              <a:rPr lang="sv-SE" dirty="0" smtClean="0"/>
              <a:t>Skriv rubrik här</a:t>
            </a:r>
            <a:endParaRPr lang="sv-SE" dirty="0"/>
          </a:p>
        </p:txBody>
      </p:sp>
      <p:sp>
        <p:nvSpPr>
          <p:cNvPr id="8" name="Platshållare för text 7"/>
          <p:cNvSpPr>
            <a:spLocks noGrp="1"/>
          </p:cNvSpPr>
          <p:nvPr>
            <p:ph type="body" sz="quarter" idx="13" hasCustomPrompt="1"/>
          </p:nvPr>
        </p:nvSpPr>
        <p:spPr>
          <a:xfrm>
            <a:off x="1371600" y="3542400"/>
            <a:ext cx="6400800" cy="1753200"/>
          </a:xfrm>
        </p:spPr>
        <p:txBody>
          <a:bodyPr/>
          <a:lstStyle>
            <a:lvl1pPr marL="0" indent="0" algn="ctr">
              <a:buNone/>
              <a:defRPr>
                <a:solidFill>
                  <a:srgbClr val="326295"/>
                </a:solidFill>
                <a:latin typeface="+mj-lt"/>
              </a:defRPr>
            </a:lvl1pPr>
          </a:lstStyle>
          <a:p>
            <a:pPr lvl="0"/>
            <a:r>
              <a:rPr lang="sv-SE" dirty="0" smtClean="0"/>
              <a:t>Skriv underrubrik här</a:t>
            </a:r>
            <a:endParaRPr lang="sv-SE"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38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underrubrik  &amp;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366082"/>
            <a:ext cx="7283450" cy="792000"/>
          </a:xfrm>
        </p:spPr>
        <p:txBody>
          <a:bodyPr/>
          <a:lstStyle>
            <a:lvl1pPr>
              <a:defRPr b="0"/>
            </a:lvl1pPr>
          </a:lstStyle>
          <a:p>
            <a:r>
              <a:rPr lang="sv-SE" dirty="0" smtClean="0"/>
              <a:t>Skriv rubrik här</a:t>
            </a:r>
            <a:endParaRPr lang="sv-SE" dirty="0"/>
          </a:p>
        </p:txBody>
      </p:sp>
      <p:sp>
        <p:nvSpPr>
          <p:cNvPr id="3" name="Platshållare för datum 2"/>
          <p:cNvSpPr>
            <a:spLocks noGrp="1"/>
          </p:cNvSpPr>
          <p:nvPr>
            <p:ph type="dt" sz="half" idx="10"/>
          </p:nvPr>
        </p:nvSpPr>
        <p:spPr/>
        <p:txBody>
          <a:bodyPr/>
          <a:lstStyle/>
          <a:p>
            <a:fld id="{1C195BDE-C404-4B25-8551-37D92B7B239F}" type="datetime1">
              <a:rPr lang="sv-SE" smtClean="0">
                <a:solidFill>
                  <a:srgbClr val="000000">
                    <a:tint val="75000"/>
                  </a:srgbClr>
                </a:solidFill>
              </a:rPr>
              <a:pPr/>
              <a:t>2018-11-09</a:t>
            </a:fld>
            <a:endParaRPr lang="sv-SE" dirty="0">
              <a:solidFill>
                <a:srgbClr val="000000">
                  <a:tint val="75000"/>
                </a:srgbClr>
              </a:solidFill>
            </a:endParaRPr>
          </a:p>
        </p:txBody>
      </p:sp>
      <p:sp>
        <p:nvSpPr>
          <p:cNvPr id="4" name="Platshållare för sidfot 3"/>
          <p:cNvSpPr>
            <a:spLocks noGrp="1"/>
          </p:cNvSpPr>
          <p:nvPr>
            <p:ph type="ftr" sz="quarter" idx="11"/>
          </p:nvPr>
        </p:nvSpPr>
        <p:spPr/>
        <p:txBody>
          <a:bodyPr/>
          <a:lstStyle/>
          <a:p>
            <a:endParaRPr lang="sv-SE" dirty="0">
              <a:solidFill>
                <a:srgbClr val="000000">
                  <a:tint val="75000"/>
                </a:srgbClr>
              </a:solidFill>
            </a:endParaRPr>
          </a:p>
        </p:txBody>
      </p:sp>
      <p:sp>
        <p:nvSpPr>
          <p:cNvPr id="5" name="Platshållare för bildnummer 4"/>
          <p:cNvSpPr>
            <a:spLocks noGrp="1"/>
          </p:cNvSpPr>
          <p:nvPr>
            <p:ph type="sldNum" sz="quarter" idx="12"/>
          </p:nvPr>
        </p:nvSpPr>
        <p:spPr/>
        <p:txBody>
          <a:bodyPr/>
          <a:lstStyle/>
          <a:p>
            <a:fld id="{5574CDD1-D879-4711-AFA7-646F7FDE1243}" type="slidenum">
              <a:rPr lang="sv-SE" smtClean="0">
                <a:solidFill>
                  <a:srgbClr val="000000">
                    <a:tint val="75000"/>
                  </a:srgbClr>
                </a:solidFill>
              </a:rPr>
              <a:pPr/>
              <a:t>‹#›</a:t>
            </a:fld>
            <a:endParaRPr lang="sv-SE" dirty="0">
              <a:solidFill>
                <a:srgbClr val="000000">
                  <a:tint val="75000"/>
                </a:srgbClr>
              </a:solidFill>
            </a:endParaRPr>
          </a:p>
        </p:txBody>
      </p:sp>
      <p:sp>
        <p:nvSpPr>
          <p:cNvPr id="7" name="Platshållare för innehåll 6"/>
          <p:cNvSpPr>
            <a:spLocks noGrp="1"/>
          </p:cNvSpPr>
          <p:nvPr>
            <p:ph sz="quarter" idx="13" hasCustomPrompt="1"/>
          </p:nvPr>
        </p:nvSpPr>
        <p:spPr>
          <a:xfrm>
            <a:off x="467544" y="1584000"/>
            <a:ext cx="8208000" cy="4536000"/>
          </a:xfrm>
        </p:spPr>
        <p:txBody>
          <a:bodyPr/>
          <a:lstStyle>
            <a:lvl1pPr>
              <a:defRPr/>
            </a:lvl1pPr>
          </a:lstStyle>
          <a:p>
            <a:pPr lvl="0"/>
            <a:r>
              <a:rPr lang="sv-SE" dirty="0" smtClean="0"/>
              <a:t>Skriv text här</a:t>
            </a:r>
          </a:p>
          <a:p>
            <a:pPr lvl="1"/>
            <a:r>
              <a:rPr lang="sv-SE" dirty="0" smtClean="0"/>
              <a:t>Nivå två</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26744"/>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333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spalti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1963" y="361319"/>
            <a:ext cx="7308000" cy="792000"/>
          </a:xfrm>
        </p:spPr>
        <p:txBody>
          <a:bodyPr/>
          <a:lstStyle>
            <a:lvl1pPr>
              <a:defRPr b="0"/>
            </a:lvl1pPr>
          </a:lstStyle>
          <a:p>
            <a:r>
              <a:rPr lang="sv-SE" dirty="0" smtClean="0"/>
              <a:t>Skriv rubrik  här</a:t>
            </a:r>
            <a:endParaRPr lang="sv-SE" dirty="0"/>
          </a:p>
        </p:txBody>
      </p:sp>
      <p:sp>
        <p:nvSpPr>
          <p:cNvPr id="3" name="Platshållare för datum 2"/>
          <p:cNvSpPr>
            <a:spLocks noGrp="1"/>
          </p:cNvSpPr>
          <p:nvPr>
            <p:ph type="dt" sz="half" idx="10"/>
          </p:nvPr>
        </p:nvSpPr>
        <p:spPr/>
        <p:txBody>
          <a:bodyPr/>
          <a:lstStyle/>
          <a:p>
            <a:fld id="{F2A43CE7-BC70-4D81-9388-5FE8080092F9}" type="datetime1">
              <a:rPr lang="sv-SE" smtClean="0">
                <a:solidFill>
                  <a:srgbClr val="000000">
                    <a:tint val="75000"/>
                  </a:srgbClr>
                </a:solidFill>
              </a:rPr>
              <a:pPr/>
              <a:t>2018-11-09</a:t>
            </a:fld>
            <a:endParaRPr lang="sv-SE" dirty="0">
              <a:solidFill>
                <a:srgbClr val="000000">
                  <a:tint val="75000"/>
                </a:srgbClr>
              </a:solidFill>
            </a:endParaRPr>
          </a:p>
        </p:txBody>
      </p:sp>
      <p:sp>
        <p:nvSpPr>
          <p:cNvPr id="4" name="Platshållare för sidfot 3"/>
          <p:cNvSpPr>
            <a:spLocks noGrp="1"/>
          </p:cNvSpPr>
          <p:nvPr>
            <p:ph type="ftr" sz="quarter" idx="11"/>
          </p:nvPr>
        </p:nvSpPr>
        <p:spPr/>
        <p:txBody>
          <a:bodyPr/>
          <a:lstStyle/>
          <a:p>
            <a:endParaRPr lang="sv-SE" dirty="0">
              <a:solidFill>
                <a:srgbClr val="000000">
                  <a:tint val="75000"/>
                </a:srgbClr>
              </a:solidFill>
            </a:endParaRPr>
          </a:p>
        </p:txBody>
      </p:sp>
      <p:sp>
        <p:nvSpPr>
          <p:cNvPr id="5" name="Platshållare för bildnummer 4"/>
          <p:cNvSpPr>
            <a:spLocks noGrp="1"/>
          </p:cNvSpPr>
          <p:nvPr>
            <p:ph type="sldNum" sz="quarter" idx="12"/>
          </p:nvPr>
        </p:nvSpPr>
        <p:spPr/>
        <p:txBody>
          <a:bodyPr/>
          <a:lstStyle/>
          <a:p>
            <a:fld id="{5574CDD1-D879-4711-AFA7-646F7FDE1243}" type="slidenum">
              <a:rPr lang="sv-SE" smtClean="0">
                <a:solidFill>
                  <a:srgbClr val="000000">
                    <a:tint val="75000"/>
                  </a:srgbClr>
                </a:solidFill>
              </a:rPr>
              <a:pPr/>
              <a:t>‹#›</a:t>
            </a:fld>
            <a:endParaRPr lang="sv-SE" dirty="0">
              <a:solidFill>
                <a:srgbClr val="000000">
                  <a:tint val="75000"/>
                </a:srgbClr>
              </a:solidFill>
            </a:endParaRPr>
          </a:p>
        </p:txBody>
      </p:sp>
      <p:sp>
        <p:nvSpPr>
          <p:cNvPr id="6" name="Platshållare för innehåll 6"/>
          <p:cNvSpPr>
            <a:spLocks noGrp="1"/>
          </p:cNvSpPr>
          <p:nvPr>
            <p:ph sz="quarter" idx="13" hasCustomPrompt="1"/>
          </p:nvPr>
        </p:nvSpPr>
        <p:spPr>
          <a:xfrm>
            <a:off x="467544" y="1584000"/>
            <a:ext cx="4104456" cy="4536000"/>
          </a:xfrm>
        </p:spPr>
        <p:txBody>
          <a:bodyPr/>
          <a:lstStyle>
            <a:lvl1pPr>
              <a:defRPr/>
            </a:lvl1pPr>
            <a:lvl2pPr>
              <a:defRPr sz="1800"/>
            </a:lvl2pPr>
            <a:lvl3pPr>
              <a:defRPr sz="1800"/>
            </a:lvl3pPr>
          </a:lstStyle>
          <a:p>
            <a:pPr lvl="0"/>
            <a:r>
              <a:rPr lang="sv-SE" dirty="0" smtClean="0"/>
              <a:t>Skriv text här</a:t>
            </a:r>
          </a:p>
          <a:p>
            <a:pPr lvl="1"/>
            <a:r>
              <a:rPr lang="sv-SE" dirty="0" smtClean="0"/>
              <a:t>Nivå två</a:t>
            </a:r>
          </a:p>
        </p:txBody>
      </p:sp>
      <p:sp>
        <p:nvSpPr>
          <p:cNvPr id="7" name="Platshållare för innehåll 6"/>
          <p:cNvSpPr>
            <a:spLocks noGrp="1"/>
          </p:cNvSpPr>
          <p:nvPr>
            <p:ph sz="quarter" idx="14" hasCustomPrompt="1"/>
          </p:nvPr>
        </p:nvSpPr>
        <p:spPr>
          <a:xfrm>
            <a:off x="4572000" y="1584000"/>
            <a:ext cx="4104456" cy="4536000"/>
          </a:xfrm>
        </p:spPr>
        <p:txBody>
          <a:bodyPr vert="horz" lIns="91440" tIns="45720" rIns="91440" bIns="45720" rtlCol="0">
            <a:noAutofit/>
          </a:bodyPr>
          <a:lstStyle>
            <a:lvl1pPr>
              <a:defRPr lang="sv-SE" dirty="0" smtClean="0"/>
            </a:lvl1pPr>
            <a:lvl2pPr>
              <a:defRPr lang="sv-SE" sz="1800" dirty="0" smtClean="0"/>
            </a:lvl2pPr>
            <a:lvl3pPr>
              <a:defRPr lang="sv-SE" sz="1800" dirty="0" smtClean="0"/>
            </a:lvl3pPr>
            <a:lvl4pPr>
              <a:defRPr lang="sv-SE" dirty="0" smtClean="0"/>
            </a:lvl4pPr>
            <a:lvl5pPr>
              <a:defRPr lang="sv-SE" dirty="0"/>
            </a:lvl5pPr>
          </a:lstStyle>
          <a:p>
            <a:pPr lvl="0"/>
            <a:r>
              <a:rPr lang="sv-SE" dirty="0" smtClean="0"/>
              <a:t>Skriv text här</a:t>
            </a:r>
          </a:p>
          <a:p>
            <a:pPr lvl="1"/>
            <a:r>
              <a:rPr lang="sv-SE" dirty="0" smtClean="0"/>
              <a:t>Nivå två</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31507"/>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115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 med logotyp">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1739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90781" y="233888"/>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ubrik 1"/>
          <p:cNvSpPr>
            <a:spLocks noGrp="1"/>
          </p:cNvSpPr>
          <p:nvPr>
            <p:ph type="title"/>
          </p:nvPr>
        </p:nvSpPr>
        <p:spPr>
          <a:xfrm>
            <a:off x="462756" y="363700"/>
            <a:ext cx="7308000" cy="792000"/>
          </a:xfrm>
        </p:spPr>
        <p:txBody>
          <a:bodyPr/>
          <a:lstStyle>
            <a:lvl1pPr>
              <a:defRPr b="0"/>
            </a:lvl1pPr>
          </a:lstStyle>
          <a:p>
            <a:r>
              <a:rPr lang="sv-SE" smtClean="0"/>
              <a:t>Klicka här för att ändra format</a:t>
            </a:r>
            <a:endParaRPr lang="sv-SE" dirty="0"/>
          </a:p>
        </p:txBody>
      </p:sp>
    </p:spTree>
    <p:extLst>
      <p:ext uri="{BB962C8B-B14F-4D97-AF65-F5344CB8AC3E}">
        <p14:creationId xmlns:p14="http://schemas.microsoft.com/office/powerpoint/2010/main" val="2703818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utan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77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361319"/>
            <a:ext cx="7283450" cy="792000"/>
          </a:xfrm>
        </p:spPr>
        <p:txBody>
          <a:bodyPr/>
          <a:lstStyle>
            <a:lvl1pPr>
              <a:defRPr b="0"/>
            </a:lvl1pPr>
          </a:lstStyle>
          <a:p>
            <a:r>
              <a:rPr lang="sv-SE" dirty="0" smtClean="0"/>
              <a:t>Skriv rubrik här</a:t>
            </a:r>
            <a:endParaRPr lang="sv-SE" dirty="0"/>
          </a:p>
        </p:txBody>
      </p:sp>
      <p:sp>
        <p:nvSpPr>
          <p:cNvPr id="7" name="Platshållare för innehåll 6"/>
          <p:cNvSpPr>
            <a:spLocks noGrp="1"/>
          </p:cNvSpPr>
          <p:nvPr>
            <p:ph sz="quarter" idx="13" hasCustomPrompt="1"/>
          </p:nvPr>
        </p:nvSpPr>
        <p:spPr>
          <a:xfrm>
            <a:off x="458479" y="1595907"/>
            <a:ext cx="8208000" cy="4536000"/>
          </a:xfrm>
        </p:spPr>
        <p:txBody>
          <a:bodyPr/>
          <a:lstStyle>
            <a:lvl1pPr>
              <a:defRPr sz="2000"/>
            </a:lvl1pPr>
            <a:lvl2pPr>
              <a:defRPr sz="1800"/>
            </a:lvl2pPr>
            <a:lvl3pPr>
              <a:defRPr sz="1600" baseline="0"/>
            </a:lvl3pPr>
          </a:lstStyle>
          <a:p>
            <a:pPr lvl="0"/>
            <a:r>
              <a:rPr lang="sv-SE" dirty="0" smtClean="0"/>
              <a:t>Skriv text här</a:t>
            </a:r>
          </a:p>
          <a:p>
            <a:pPr lvl="1"/>
            <a:r>
              <a:rPr lang="sv-SE" dirty="0" smtClean="0"/>
              <a:t>Nivå två</a:t>
            </a:r>
          </a:p>
          <a:p>
            <a:pPr lvl="2"/>
            <a:r>
              <a:rPr lang="sv-SE" sz="2000" dirty="0" smtClean="0"/>
              <a:t>Nivå tre</a:t>
            </a:r>
            <a:endParaRPr lang="sv-SE" dirty="0" smtClean="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26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amp;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366082"/>
            <a:ext cx="7283450" cy="792000"/>
          </a:xfrm>
        </p:spPr>
        <p:txBody>
          <a:bodyPr/>
          <a:lstStyle>
            <a:lvl1pPr>
              <a:defRPr b="0"/>
            </a:lvl1pPr>
          </a:lstStyle>
          <a:p>
            <a:r>
              <a:rPr lang="sv-SE" dirty="0" smtClean="0"/>
              <a:t>Skriv rubrik här</a:t>
            </a:r>
            <a:endParaRPr lang="sv-SE" dirty="0"/>
          </a:p>
        </p:txBody>
      </p:sp>
      <p:sp>
        <p:nvSpPr>
          <p:cNvPr id="7" name="Platshållare för innehåll 6"/>
          <p:cNvSpPr>
            <a:spLocks noGrp="1"/>
          </p:cNvSpPr>
          <p:nvPr>
            <p:ph sz="quarter" idx="13" hasCustomPrompt="1"/>
          </p:nvPr>
        </p:nvSpPr>
        <p:spPr>
          <a:xfrm>
            <a:off x="467544" y="1584000"/>
            <a:ext cx="8208000" cy="4536000"/>
          </a:xfrm>
        </p:spPr>
        <p:txBody>
          <a:bodyPr/>
          <a:lstStyle>
            <a:lvl1pPr>
              <a:defRPr/>
            </a:lvl1pPr>
          </a:lstStyle>
          <a:p>
            <a:pPr lvl="0"/>
            <a:r>
              <a:rPr lang="sv-SE" dirty="0" smtClean="0"/>
              <a:t>Skriv text här</a:t>
            </a:r>
          </a:p>
          <a:p>
            <a:pPr lvl="1"/>
            <a:r>
              <a:rPr lang="sv-SE" dirty="0" smtClean="0"/>
              <a:t>Nivå två</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714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spalti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1963" y="361319"/>
            <a:ext cx="7308000" cy="792000"/>
          </a:xfrm>
        </p:spPr>
        <p:txBody>
          <a:bodyPr/>
          <a:lstStyle>
            <a:lvl1pPr>
              <a:defRPr b="0"/>
            </a:lvl1pPr>
          </a:lstStyle>
          <a:p>
            <a:r>
              <a:rPr lang="sv-SE" dirty="0" smtClean="0"/>
              <a:t>Skriv rubrik  här</a:t>
            </a:r>
            <a:endParaRPr lang="sv-SE" dirty="0"/>
          </a:p>
        </p:txBody>
      </p:sp>
      <p:sp>
        <p:nvSpPr>
          <p:cNvPr id="6" name="Platshållare för innehåll 6"/>
          <p:cNvSpPr>
            <a:spLocks noGrp="1"/>
          </p:cNvSpPr>
          <p:nvPr>
            <p:ph sz="quarter" idx="13" hasCustomPrompt="1"/>
          </p:nvPr>
        </p:nvSpPr>
        <p:spPr>
          <a:xfrm>
            <a:off x="467544" y="1584000"/>
            <a:ext cx="4104456" cy="4536000"/>
          </a:xfrm>
        </p:spPr>
        <p:txBody>
          <a:bodyPr/>
          <a:lstStyle>
            <a:lvl1pPr>
              <a:defRPr/>
            </a:lvl1pPr>
            <a:lvl2pPr>
              <a:defRPr sz="1800"/>
            </a:lvl2pPr>
            <a:lvl3pPr>
              <a:defRPr sz="1800"/>
            </a:lvl3pPr>
          </a:lstStyle>
          <a:p>
            <a:pPr lvl="0"/>
            <a:r>
              <a:rPr lang="sv-SE" dirty="0" smtClean="0"/>
              <a:t>Skriv text här</a:t>
            </a:r>
          </a:p>
          <a:p>
            <a:pPr lvl="1"/>
            <a:r>
              <a:rPr lang="sv-SE" dirty="0" smtClean="0"/>
              <a:t>Nivå två</a:t>
            </a:r>
          </a:p>
        </p:txBody>
      </p:sp>
      <p:sp>
        <p:nvSpPr>
          <p:cNvPr id="7" name="Platshållare för innehåll 6"/>
          <p:cNvSpPr>
            <a:spLocks noGrp="1"/>
          </p:cNvSpPr>
          <p:nvPr>
            <p:ph sz="quarter" idx="14" hasCustomPrompt="1"/>
          </p:nvPr>
        </p:nvSpPr>
        <p:spPr>
          <a:xfrm>
            <a:off x="4572000" y="1584000"/>
            <a:ext cx="4104456" cy="4536000"/>
          </a:xfrm>
        </p:spPr>
        <p:txBody>
          <a:bodyPr vert="horz" lIns="91440" tIns="45720" rIns="91440" bIns="45720" rtlCol="0">
            <a:noAutofit/>
          </a:bodyPr>
          <a:lstStyle>
            <a:lvl1pPr>
              <a:defRPr lang="sv-SE" dirty="0" smtClean="0"/>
            </a:lvl1pPr>
            <a:lvl2pPr>
              <a:defRPr lang="sv-SE" sz="1800" dirty="0" smtClean="0"/>
            </a:lvl2pPr>
            <a:lvl3pPr>
              <a:defRPr lang="sv-SE" sz="1800" dirty="0" smtClean="0"/>
            </a:lvl3pPr>
            <a:lvl4pPr>
              <a:defRPr lang="sv-SE" dirty="0" smtClean="0"/>
            </a:lvl4pPr>
            <a:lvl5pPr>
              <a:defRPr lang="sv-SE" dirty="0"/>
            </a:lvl5pPr>
          </a:lstStyle>
          <a:p>
            <a:pPr lvl="0"/>
            <a:r>
              <a:rPr lang="sv-SE" dirty="0" smtClean="0"/>
              <a:t>Skriv text här</a:t>
            </a:r>
          </a:p>
          <a:p>
            <a:pPr lvl="1"/>
            <a:r>
              <a:rPr lang="sv-SE" dirty="0" smtClean="0"/>
              <a:t>Nivå två</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788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m med logotyp">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ubrik 1"/>
          <p:cNvSpPr>
            <a:spLocks noGrp="1"/>
          </p:cNvSpPr>
          <p:nvPr>
            <p:ph type="title"/>
          </p:nvPr>
        </p:nvSpPr>
        <p:spPr>
          <a:xfrm>
            <a:off x="462756" y="363700"/>
            <a:ext cx="7308000" cy="792000"/>
          </a:xfrm>
        </p:spPr>
        <p:txBody>
          <a:bodyPr/>
          <a:lstStyle>
            <a:lvl1pPr>
              <a:defRPr b="0"/>
            </a:lvl1pPr>
          </a:lstStyle>
          <a:p>
            <a:r>
              <a:rPr lang="sv-SE" smtClean="0"/>
              <a:t>Klicka här för att ändra format</a:t>
            </a:r>
            <a:endParaRPr lang="sv-SE" dirty="0"/>
          </a:p>
        </p:txBody>
      </p:sp>
    </p:spTree>
    <p:extLst>
      <p:ext uri="{BB962C8B-B14F-4D97-AF65-F5344CB8AC3E}">
        <p14:creationId xmlns:p14="http://schemas.microsoft.com/office/powerpoint/2010/main" val="184851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utan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728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2462400"/>
            <a:ext cx="8229600" cy="810000"/>
          </a:xfrm>
        </p:spPr>
        <p:txBody>
          <a:bodyPr/>
          <a:lstStyle>
            <a:lvl1pPr algn="ctr">
              <a:defRPr sz="3200" b="0"/>
            </a:lvl1pPr>
          </a:lstStyle>
          <a:p>
            <a:r>
              <a:rPr lang="sv-SE" dirty="0" smtClean="0"/>
              <a:t>Skriv rubrik här</a:t>
            </a:r>
            <a:endParaRPr lang="sv-SE" dirty="0"/>
          </a:p>
        </p:txBody>
      </p:sp>
      <p:sp>
        <p:nvSpPr>
          <p:cNvPr id="3" name="Platshållare för datum 2"/>
          <p:cNvSpPr>
            <a:spLocks noGrp="1"/>
          </p:cNvSpPr>
          <p:nvPr>
            <p:ph type="dt" sz="half" idx="10"/>
          </p:nvPr>
        </p:nvSpPr>
        <p:spPr/>
        <p:txBody>
          <a:bodyPr/>
          <a:lstStyle/>
          <a:p>
            <a:fld id="{4F13964D-D5B6-453F-B96B-5D3D7F333D1C}" type="datetime1">
              <a:rPr lang="sv-SE" smtClean="0">
                <a:solidFill>
                  <a:srgbClr val="000000">
                    <a:tint val="75000"/>
                  </a:srgbClr>
                </a:solidFill>
              </a:rPr>
              <a:pPr/>
              <a:t>2018-11-09</a:t>
            </a:fld>
            <a:endParaRPr lang="sv-SE" dirty="0">
              <a:solidFill>
                <a:srgbClr val="000000">
                  <a:tint val="75000"/>
                </a:srgbClr>
              </a:solidFill>
            </a:endParaRPr>
          </a:p>
        </p:txBody>
      </p:sp>
      <p:sp>
        <p:nvSpPr>
          <p:cNvPr id="4" name="Platshållare för sidfot 3"/>
          <p:cNvSpPr>
            <a:spLocks noGrp="1"/>
          </p:cNvSpPr>
          <p:nvPr>
            <p:ph type="ftr" sz="quarter" idx="11"/>
          </p:nvPr>
        </p:nvSpPr>
        <p:spPr/>
        <p:txBody>
          <a:bodyPr/>
          <a:lstStyle/>
          <a:p>
            <a:endParaRPr lang="sv-SE" dirty="0">
              <a:solidFill>
                <a:srgbClr val="000000">
                  <a:tint val="75000"/>
                </a:srgbClr>
              </a:solidFill>
            </a:endParaRPr>
          </a:p>
        </p:txBody>
      </p:sp>
      <p:sp>
        <p:nvSpPr>
          <p:cNvPr id="5" name="Platshållare för bildnummer 4"/>
          <p:cNvSpPr>
            <a:spLocks noGrp="1"/>
          </p:cNvSpPr>
          <p:nvPr>
            <p:ph type="sldNum" sz="quarter" idx="12"/>
          </p:nvPr>
        </p:nvSpPr>
        <p:spPr/>
        <p:txBody>
          <a:bodyPr/>
          <a:lstStyle/>
          <a:p>
            <a:fld id="{5574CDD1-D879-4711-AFA7-646F7FDE1243}" type="slidenum">
              <a:rPr lang="sv-SE" smtClean="0">
                <a:solidFill>
                  <a:srgbClr val="000000">
                    <a:tint val="75000"/>
                  </a:srgbClr>
                </a:solidFill>
              </a:rPr>
              <a:pPr/>
              <a:t>‹#›</a:t>
            </a:fld>
            <a:endParaRPr lang="sv-SE" dirty="0">
              <a:solidFill>
                <a:srgbClr val="000000">
                  <a:tint val="75000"/>
                </a:srgbClr>
              </a:solidFill>
            </a:endParaRPr>
          </a:p>
        </p:txBody>
      </p:sp>
      <p:sp>
        <p:nvSpPr>
          <p:cNvPr id="8" name="Platshållare för text 7"/>
          <p:cNvSpPr>
            <a:spLocks noGrp="1"/>
          </p:cNvSpPr>
          <p:nvPr>
            <p:ph type="body" sz="quarter" idx="13" hasCustomPrompt="1"/>
          </p:nvPr>
        </p:nvSpPr>
        <p:spPr>
          <a:xfrm>
            <a:off x="1371600" y="3542400"/>
            <a:ext cx="6400800" cy="1753200"/>
          </a:xfrm>
        </p:spPr>
        <p:txBody>
          <a:bodyPr/>
          <a:lstStyle>
            <a:lvl1pPr marL="0" indent="0" algn="ctr">
              <a:buNone/>
              <a:defRPr>
                <a:solidFill>
                  <a:srgbClr val="326295"/>
                </a:solidFill>
                <a:latin typeface="+mj-lt"/>
              </a:defRPr>
            </a:lvl1pPr>
          </a:lstStyle>
          <a:p>
            <a:pPr lvl="0"/>
            <a:r>
              <a:rPr lang="sv-SE" dirty="0" smtClean="0"/>
              <a:t>Skriv underrubrik här</a:t>
            </a:r>
            <a:endParaRPr lang="sv-SE"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88400" y="219600"/>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07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amp;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361319"/>
            <a:ext cx="7283450" cy="792000"/>
          </a:xfrm>
        </p:spPr>
        <p:txBody>
          <a:bodyPr/>
          <a:lstStyle>
            <a:lvl1pPr>
              <a:defRPr b="0"/>
            </a:lvl1pPr>
          </a:lstStyle>
          <a:p>
            <a:r>
              <a:rPr lang="sv-SE" dirty="0" smtClean="0"/>
              <a:t>Skriv rubrik här</a:t>
            </a:r>
            <a:endParaRPr lang="sv-SE" dirty="0"/>
          </a:p>
        </p:txBody>
      </p:sp>
      <p:sp>
        <p:nvSpPr>
          <p:cNvPr id="3" name="Platshållare för datum 2"/>
          <p:cNvSpPr>
            <a:spLocks noGrp="1"/>
          </p:cNvSpPr>
          <p:nvPr>
            <p:ph type="dt" sz="half" idx="10"/>
          </p:nvPr>
        </p:nvSpPr>
        <p:spPr/>
        <p:txBody>
          <a:bodyPr/>
          <a:lstStyle>
            <a:lvl1pPr>
              <a:defRPr sz="1000"/>
            </a:lvl1pPr>
          </a:lstStyle>
          <a:p>
            <a:fld id="{BF072161-E1AF-46D4-A11E-3F02914F9D87}" type="datetime1">
              <a:rPr lang="sv-SE" smtClean="0">
                <a:solidFill>
                  <a:srgbClr val="000000">
                    <a:tint val="75000"/>
                  </a:srgbClr>
                </a:solidFill>
              </a:rPr>
              <a:pPr/>
              <a:t>2018-11-09</a:t>
            </a:fld>
            <a:endParaRPr lang="sv-SE" dirty="0">
              <a:solidFill>
                <a:srgbClr val="000000">
                  <a:tint val="75000"/>
                </a:srgbClr>
              </a:solidFill>
            </a:endParaRPr>
          </a:p>
        </p:txBody>
      </p:sp>
      <p:sp>
        <p:nvSpPr>
          <p:cNvPr id="4" name="Platshållare för sidfot 3"/>
          <p:cNvSpPr>
            <a:spLocks noGrp="1"/>
          </p:cNvSpPr>
          <p:nvPr>
            <p:ph type="ftr" sz="quarter" idx="11"/>
          </p:nvPr>
        </p:nvSpPr>
        <p:spPr/>
        <p:txBody>
          <a:bodyPr/>
          <a:lstStyle>
            <a:lvl1pPr>
              <a:defRPr sz="1000"/>
            </a:lvl1pPr>
          </a:lstStyle>
          <a:p>
            <a:endParaRPr lang="sv-SE" dirty="0">
              <a:solidFill>
                <a:srgbClr val="000000">
                  <a:tint val="75000"/>
                </a:srgbClr>
              </a:solidFill>
            </a:endParaRPr>
          </a:p>
        </p:txBody>
      </p:sp>
      <p:sp>
        <p:nvSpPr>
          <p:cNvPr id="5" name="Platshållare för bildnummer 4"/>
          <p:cNvSpPr>
            <a:spLocks noGrp="1"/>
          </p:cNvSpPr>
          <p:nvPr>
            <p:ph type="sldNum" sz="quarter" idx="12"/>
          </p:nvPr>
        </p:nvSpPr>
        <p:spPr/>
        <p:txBody>
          <a:bodyPr/>
          <a:lstStyle>
            <a:lvl1pPr>
              <a:defRPr sz="1000"/>
            </a:lvl1pPr>
          </a:lstStyle>
          <a:p>
            <a:fld id="{5574CDD1-D879-4711-AFA7-646F7FDE1243}" type="slidenum">
              <a:rPr lang="sv-SE" smtClean="0">
                <a:solidFill>
                  <a:srgbClr val="000000">
                    <a:tint val="75000"/>
                  </a:srgbClr>
                </a:solidFill>
              </a:rPr>
              <a:pPr/>
              <a:t>‹#›</a:t>
            </a:fld>
            <a:endParaRPr lang="sv-SE" dirty="0">
              <a:solidFill>
                <a:srgbClr val="000000">
                  <a:tint val="75000"/>
                </a:srgbClr>
              </a:solidFill>
            </a:endParaRPr>
          </a:p>
        </p:txBody>
      </p:sp>
      <p:sp>
        <p:nvSpPr>
          <p:cNvPr id="7" name="Platshållare för innehåll 6"/>
          <p:cNvSpPr>
            <a:spLocks noGrp="1"/>
          </p:cNvSpPr>
          <p:nvPr>
            <p:ph sz="quarter" idx="13" hasCustomPrompt="1"/>
          </p:nvPr>
        </p:nvSpPr>
        <p:spPr>
          <a:xfrm>
            <a:off x="458479" y="1595907"/>
            <a:ext cx="8208000" cy="4536000"/>
          </a:xfrm>
        </p:spPr>
        <p:txBody>
          <a:bodyPr/>
          <a:lstStyle>
            <a:lvl1pPr>
              <a:defRPr sz="2000"/>
            </a:lvl1pPr>
            <a:lvl2pPr>
              <a:defRPr sz="1800"/>
            </a:lvl2pPr>
            <a:lvl3pPr>
              <a:defRPr sz="1600" baseline="0"/>
            </a:lvl3pPr>
          </a:lstStyle>
          <a:p>
            <a:pPr lvl="0"/>
            <a:r>
              <a:rPr lang="sv-SE" dirty="0" smtClean="0"/>
              <a:t>Skriv text här</a:t>
            </a:r>
          </a:p>
          <a:p>
            <a:pPr lvl="1"/>
            <a:r>
              <a:rPr lang="sv-SE" dirty="0" smtClean="0"/>
              <a:t>Nivå två</a:t>
            </a:r>
          </a:p>
          <a:p>
            <a:pPr lvl="2"/>
            <a:r>
              <a:rPr lang="sv-SE" sz="2000" dirty="0" smtClean="0"/>
              <a:t>Nivå tre</a:t>
            </a:r>
            <a:endParaRPr lang="sv-SE" dirty="0" smtClean="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93162" y="233735"/>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352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525344"/>
            <a:ext cx="1090464" cy="21602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dirty="0"/>
          </a:p>
        </p:txBody>
      </p:sp>
      <p:sp>
        <p:nvSpPr>
          <p:cNvPr id="5" name="Platshållare för sidfot 4"/>
          <p:cNvSpPr>
            <a:spLocks noGrp="1"/>
          </p:cNvSpPr>
          <p:nvPr>
            <p:ph type="ftr" sz="quarter" idx="3"/>
          </p:nvPr>
        </p:nvSpPr>
        <p:spPr>
          <a:xfrm>
            <a:off x="1619672" y="6525344"/>
            <a:ext cx="6552728" cy="2160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8244408" y="6525344"/>
            <a:ext cx="442392"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5574CDD1-D879-4711-AFA7-646F7FDE1243}" type="slidenum">
              <a:rPr lang="sv-SE" smtClean="0"/>
              <a:pPr/>
              <a:t>‹#›</a:t>
            </a:fld>
            <a:endParaRPr lang="sv-SE" dirty="0"/>
          </a:p>
        </p:txBody>
      </p:sp>
      <p:sp>
        <p:nvSpPr>
          <p:cNvPr id="7" name="Platshållare för rubrik 6"/>
          <p:cNvSpPr>
            <a:spLocks noGrp="1"/>
          </p:cNvSpPr>
          <p:nvPr>
            <p:ph type="title"/>
          </p:nvPr>
        </p:nvSpPr>
        <p:spPr>
          <a:xfrm>
            <a:off x="459582" y="366081"/>
            <a:ext cx="7308000" cy="792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8" name="Platshållare för text 7"/>
          <p:cNvSpPr>
            <a:spLocks noGrp="1"/>
          </p:cNvSpPr>
          <p:nvPr>
            <p:ph type="body" idx="1"/>
          </p:nvPr>
        </p:nvSpPr>
        <p:spPr>
          <a:xfrm>
            <a:off x="457200" y="1599875"/>
            <a:ext cx="8208000" cy="4536000"/>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p:txBody>
      </p:sp>
    </p:spTree>
  </p:cSld>
  <p:clrMap bg1="lt1" tx1="dk1" bg2="lt2" tx2="dk2" accent1="accent1" accent2="accent2" accent3="accent3" accent4="accent4" accent5="accent5" accent6="accent6" hlink="hlink" folHlink="folHlink"/>
  <p:sldLayoutIdLst>
    <p:sldLayoutId id="2147483693" r:id="rId1"/>
    <p:sldLayoutId id="2147483696" r:id="rId2"/>
    <p:sldLayoutId id="2147483666" r:id="rId3"/>
    <p:sldLayoutId id="2147483692" r:id="rId4"/>
    <p:sldLayoutId id="2147483660" r:id="rId5"/>
    <p:sldLayoutId id="2147483695" r:id="rId6"/>
    <p:sldLayoutId id="2147483694" r:id="rId7"/>
  </p:sldLayoutIdLst>
  <p:hf hdr="0" ftr="0" dt="0"/>
  <p:txStyles>
    <p:titleStyle>
      <a:lvl1pPr algn="l" defTabSz="914400" rtl="0" eaLnBrk="1" latinLnBrk="0" hangingPunct="1">
        <a:spcBef>
          <a:spcPct val="0"/>
        </a:spcBef>
        <a:buNone/>
        <a:defRPr sz="2800" b="0" kern="1200">
          <a:solidFill>
            <a:srgbClr val="326295"/>
          </a:solidFill>
          <a:latin typeface="+mj-lt"/>
          <a:ea typeface="+mj-ea"/>
          <a:cs typeface="+mj-cs"/>
        </a:defRPr>
      </a:lvl1pPr>
    </p:titleStyle>
    <p:bodyStyle>
      <a:lvl1pPr marL="265113" indent="-265113" algn="l" defTabSz="914400" rtl="0" eaLnBrk="1" latinLnBrk="0" hangingPunct="1">
        <a:spcBef>
          <a:spcPts val="600"/>
        </a:spcBef>
        <a:buClrTx/>
        <a:buFont typeface="Arial" pitchFamily="34" charset="0"/>
        <a:buChar char="•"/>
        <a:defRPr sz="2000" kern="1200">
          <a:solidFill>
            <a:schemeClr val="tx1"/>
          </a:solidFill>
          <a:latin typeface="+mn-lt"/>
          <a:ea typeface="+mn-ea"/>
          <a:cs typeface="+mn-cs"/>
        </a:defRPr>
      </a:lvl1pPr>
      <a:lvl2pPr marL="539750" indent="-274638" algn="l" defTabSz="914400" rtl="0" eaLnBrk="1" latinLnBrk="0" hangingPunct="1">
        <a:spcBef>
          <a:spcPts val="600"/>
        </a:spcBef>
        <a:buClrTx/>
        <a:buFont typeface="Arial" pitchFamily="34" charset="0"/>
        <a:buChar char="–"/>
        <a:defRPr sz="1800" kern="1200">
          <a:solidFill>
            <a:schemeClr val="tx1"/>
          </a:solidFill>
          <a:latin typeface="+mn-lt"/>
          <a:ea typeface="+mn-ea"/>
          <a:cs typeface="+mn-cs"/>
        </a:defRPr>
      </a:lvl2pPr>
      <a:lvl3pPr marL="804863" indent="-265113" algn="l" defTabSz="914400" rtl="0" eaLnBrk="1" latinLnBrk="0" hangingPunct="1">
        <a:spcBef>
          <a:spcPct val="20000"/>
        </a:spcBef>
        <a:buClrTx/>
        <a:buFont typeface="Arial" pitchFamily="34" charset="0"/>
        <a:buChar char="•"/>
        <a:defRPr sz="1800" kern="1200">
          <a:solidFill>
            <a:schemeClr val="tx1"/>
          </a:solidFill>
          <a:latin typeface="+mn-lt"/>
          <a:ea typeface="+mn-ea"/>
          <a:cs typeface="+mn-cs"/>
        </a:defRPr>
      </a:lvl3pPr>
      <a:lvl4pPr marL="1079500" indent="-274638" algn="l" defTabSz="914400" rtl="0" eaLnBrk="1" latinLnBrk="0" hangingPunct="1">
        <a:spcBef>
          <a:spcPct val="20000"/>
        </a:spcBef>
        <a:buClrTx/>
        <a:buFont typeface="Arial" pitchFamily="34" charset="0"/>
        <a:buChar char="–"/>
        <a:defRPr sz="1800" kern="1200">
          <a:solidFill>
            <a:schemeClr val="tx1"/>
          </a:solidFill>
          <a:latin typeface="+mn-lt"/>
          <a:ea typeface="+mn-ea"/>
          <a:cs typeface="+mn-cs"/>
        </a:defRPr>
      </a:lvl4pPr>
      <a:lvl5pPr marL="1344613" indent="-265113" algn="l" defTabSz="914400" rtl="0" eaLnBrk="1" latinLnBrk="0" hangingPunct="1">
        <a:spcBef>
          <a:spcPct val="20000"/>
        </a:spcBef>
        <a:buClrTx/>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525344"/>
            <a:ext cx="1090464" cy="216024"/>
          </a:xfrm>
          <a:prstGeom prst="rect">
            <a:avLst/>
          </a:prstGeom>
        </p:spPr>
        <p:txBody>
          <a:bodyPr vert="horz" lIns="91440" tIns="45720" rIns="91440" bIns="45720" rtlCol="0" anchor="ctr"/>
          <a:lstStyle>
            <a:lvl1pPr algn="l">
              <a:defRPr sz="1200">
                <a:solidFill>
                  <a:schemeClr val="tx1">
                    <a:tint val="75000"/>
                  </a:schemeClr>
                </a:solidFill>
              </a:defRPr>
            </a:lvl1pPr>
          </a:lstStyle>
          <a:p>
            <a:fld id="{3522B9E3-2622-406E-9FB8-CCB09A8FF8CA}" type="datetime1">
              <a:rPr lang="sv-SE" smtClean="0">
                <a:solidFill>
                  <a:srgbClr val="000000">
                    <a:tint val="75000"/>
                  </a:srgbClr>
                </a:solidFill>
              </a:rPr>
              <a:pPr/>
              <a:t>2018-11-09</a:t>
            </a:fld>
            <a:endParaRPr lang="sv-SE" dirty="0">
              <a:solidFill>
                <a:srgbClr val="000000">
                  <a:tint val="75000"/>
                </a:srgbClr>
              </a:solidFill>
            </a:endParaRPr>
          </a:p>
        </p:txBody>
      </p:sp>
      <p:sp>
        <p:nvSpPr>
          <p:cNvPr id="5" name="Platshållare för sidfot 4"/>
          <p:cNvSpPr>
            <a:spLocks noGrp="1"/>
          </p:cNvSpPr>
          <p:nvPr>
            <p:ph type="ftr" sz="quarter" idx="3"/>
          </p:nvPr>
        </p:nvSpPr>
        <p:spPr>
          <a:xfrm>
            <a:off x="1619672" y="6525344"/>
            <a:ext cx="6552728" cy="2160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solidFill>
                <a:srgbClr val="000000">
                  <a:tint val="75000"/>
                </a:srgbClr>
              </a:solidFill>
            </a:endParaRPr>
          </a:p>
        </p:txBody>
      </p:sp>
      <p:sp>
        <p:nvSpPr>
          <p:cNvPr id="6" name="Platshållare för bildnummer 5"/>
          <p:cNvSpPr>
            <a:spLocks noGrp="1"/>
          </p:cNvSpPr>
          <p:nvPr>
            <p:ph type="sldNum" sz="quarter" idx="4"/>
          </p:nvPr>
        </p:nvSpPr>
        <p:spPr>
          <a:xfrm>
            <a:off x="8244408" y="6525344"/>
            <a:ext cx="442392"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5574CDD1-D879-4711-AFA7-646F7FDE1243}" type="slidenum">
              <a:rPr lang="sv-SE" smtClean="0">
                <a:solidFill>
                  <a:srgbClr val="000000">
                    <a:tint val="75000"/>
                  </a:srgbClr>
                </a:solidFill>
              </a:rPr>
              <a:pPr/>
              <a:t>‹#›</a:t>
            </a:fld>
            <a:endParaRPr lang="sv-SE" dirty="0">
              <a:solidFill>
                <a:srgbClr val="000000">
                  <a:tint val="75000"/>
                </a:srgbClr>
              </a:solidFill>
            </a:endParaRPr>
          </a:p>
        </p:txBody>
      </p:sp>
      <p:sp>
        <p:nvSpPr>
          <p:cNvPr id="7" name="Platshållare för rubrik 6"/>
          <p:cNvSpPr>
            <a:spLocks noGrp="1"/>
          </p:cNvSpPr>
          <p:nvPr>
            <p:ph type="title"/>
          </p:nvPr>
        </p:nvSpPr>
        <p:spPr>
          <a:xfrm>
            <a:off x="459582" y="366081"/>
            <a:ext cx="7308000" cy="792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8" name="Platshållare för text 7"/>
          <p:cNvSpPr>
            <a:spLocks noGrp="1"/>
          </p:cNvSpPr>
          <p:nvPr>
            <p:ph type="body" idx="1"/>
          </p:nvPr>
        </p:nvSpPr>
        <p:spPr>
          <a:xfrm>
            <a:off x="457200" y="1599875"/>
            <a:ext cx="8208000" cy="4536000"/>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p:txBody>
      </p:sp>
    </p:spTree>
    <p:extLst>
      <p:ext uri="{BB962C8B-B14F-4D97-AF65-F5344CB8AC3E}">
        <p14:creationId xmlns:p14="http://schemas.microsoft.com/office/powerpoint/2010/main" val="266449722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hf sldNum="0" hdr="0" ftr="0" dt="0"/>
  <p:txStyles>
    <p:titleStyle>
      <a:lvl1pPr algn="l" defTabSz="914400" rtl="0" eaLnBrk="1" latinLnBrk="0" hangingPunct="1">
        <a:spcBef>
          <a:spcPct val="0"/>
        </a:spcBef>
        <a:buNone/>
        <a:defRPr sz="2800" b="0" kern="1200">
          <a:solidFill>
            <a:srgbClr val="326295"/>
          </a:solidFill>
          <a:latin typeface="+mj-lt"/>
          <a:ea typeface="+mj-ea"/>
          <a:cs typeface="+mj-cs"/>
        </a:defRPr>
      </a:lvl1pPr>
    </p:titleStyle>
    <p:bodyStyle>
      <a:lvl1pPr marL="265113" indent="-265113" algn="l" defTabSz="914400" rtl="0" eaLnBrk="1" latinLnBrk="0" hangingPunct="1">
        <a:spcBef>
          <a:spcPts val="600"/>
        </a:spcBef>
        <a:buClrTx/>
        <a:buFont typeface="Arial" pitchFamily="34" charset="0"/>
        <a:buChar char="•"/>
        <a:defRPr sz="2000" kern="1200">
          <a:solidFill>
            <a:schemeClr val="tx1"/>
          </a:solidFill>
          <a:latin typeface="+mn-lt"/>
          <a:ea typeface="+mn-ea"/>
          <a:cs typeface="+mn-cs"/>
        </a:defRPr>
      </a:lvl1pPr>
      <a:lvl2pPr marL="539750" indent="-274638" algn="l" defTabSz="914400" rtl="0" eaLnBrk="1" latinLnBrk="0" hangingPunct="1">
        <a:spcBef>
          <a:spcPts val="600"/>
        </a:spcBef>
        <a:buClrTx/>
        <a:buFont typeface="Arial" pitchFamily="34" charset="0"/>
        <a:buChar char="–"/>
        <a:defRPr sz="1800" kern="1200">
          <a:solidFill>
            <a:schemeClr val="tx1"/>
          </a:solidFill>
          <a:latin typeface="+mn-lt"/>
          <a:ea typeface="+mn-ea"/>
          <a:cs typeface="+mn-cs"/>
        </a:defRPr>
      </a:lvl2pPr>
      <a:lvl3pPr marL="804863" indent="-265113" algn="l" defTabSz="914400" rtl="0" eaLnBrk="1" latinLnBrk="0" hangingPunct="1">
        <a:spcBef>
          <a:spcPct val="20000"/>
        </a:spcBef>
        <a:buClrTx/>
        <a:buFont typeface="Arial" pitchFamily="34" charset="0"/>
        <a:buChar char="•"/>
        <a:defRPr sz="2000" kern="1200">
          <a:solidFill>
            <a:schemeClr val="tx1"/>
          </a:solidFill>
          <a:latin typeface="+mn-lt"/>
          <a:ea typeface="+mn-ea"/>
          <a:cs typeface="+mn-cs"/>
        </a:defRPr>
      </a:lvl3pPr>
      <a:lvl4pPr marL="1079500" indent="-274638" algn="l" defTabSz="914400" rtl="0" eaLnBrk="1" latinLnBrk="0" hangingPunct="1">
        <a:spcBef>
          <a:spcPct val="20000"/>
        </a:spcBef>
        <a:buClrTx/>
        <a:buFont typeface="Arial" pitchFamily="34" charset="0"/>
        <a:buChar char="–"/>
        <a:defRPr sz="2000" kern="1200">
          <a:solidFill>
            <a:schemeClr val="tx1"/>
          </a:solidFill>
          <a:latin typeface="+mn-lt"/>
          <a:ea typeface="+mn-ea"/>
          <a:cs typeface="+mn-cs"/>
        </a:defRPr>
      </a:lvl4pPr>
      <a:lvl5pPr marL="1344613" indent="-265113" algn="l" defTabSz="914400" rtl="0" eaLnBrk="1" latinLnBrk="0" hangingPunct="1">
        <a:spcBef>
          <a:spcPct val="20000"/>
        </a:spcBef>
        <a:buClrTx/>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mailto:iasupport@afaforsakring.se" TargetMode="External"/><Relationship Id="rId2" Type="http://schemas.openxmlformats.org/officeDocument/2006/relationships/hyperlink" Target="http://www.afaforsakring.se/ia"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ailto:iautbildning@afaforsakring.se"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10.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hyperlink" Target="mailto:iasupport@afaforsakring.se" TargetMode="External"/><Relationship Id="rId2" Type="http://schemas.openxmlformats.org/officeDocument/2006/relationships/hyperlink" Target="https://www.afaforsakring.se/forebyggande/ia/"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hyperlink" Target="mailto:iasupport@afaforsakring.se"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akgrund del 2"/>
          <p:cNvPicPr>
            <a:picLocks noChangeAspect="1"/>
          </p:cNvPicPr>
          <p:nvPr/>
        </p:nvPicPr>
        <p:blipFill rotWithShape="1">
          <a:blip r:embed="rId3">
            <a:extLst>
              <a:ext uri="{28A0092B-C50C-407E-A947-70E740481C1C}">
                <a14:useLocalDpi xmlns:a14="http://schemas.microsoft.com/office/drawing/2010/main" val="0"/>
              </a:ext>
            </a:extLst>
          </a:blip>
          <a:srcRect t="16399" r="66218"/>
          <a:stretch/>
        </p:blipFill>
        <p:spPr>
          <a:xfrm>
            <a:off x="6835025" y="1327132"/>
            <a:ext cx="2308975" cy="5530868"/>
          </a:xfrm>
          <a:prstGeom prst="rect">
            <a:avLst/>
          </a:prstGeom>
        </p:spPr>
      </p:pic>
      <p:pic>
        <p:nvPicPr>
          <p:cNvPr id="8" name="Bakgrund del 1"/>
          <p:cNvPicPr>
            <a:picLocks noChangeAspect="1"/>
          </p:cNvPicPr>
          <p:nvPr/>
        </p:nvPicPr>
        <p:blipFill rotWithShape="1">
          <a:blip r:embed="rId3">
            <a:extLst>
              <a:ext uri="{28A0092B-C50C-407E-A947-70E740481C1C}">
                <a14:useLocalDpi xmlns:a14="http://schemas.microsoft.com/office/drawing/2010/main" val="0"/>
              </a:ext>
            </a:extLst>
          </a:blip>
          <a:srcRect t="16399"/>
          <a:stretch/>
        </p:blipFill>
        <p:spPr>
          <a:xfrm>
            <a:off x="0" y="1327132"/>
            <a:ext cx="6835025" cy="5530867"/>
          </a:xfrm>
          <a:prstGeom prst="rect">
            <a:avLst/>
          </a:prstGeom>
        </p:spPr>
      </p:pic>
      <p:pic>
        <p:nvPicPr>
          <p:cNvPr id="2" name="Bildobjekt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6704" y="2933195"/>
            <a:ext cx="2090592" cy="2512029"/>
          </a:xfrm>
          <a:prstGeom prst="rect">
            <a:avLst/>
          </a:prstGeom>
        </p:spPr>
      </p:pic>
      <p:sp>
        <p:nvSpPr>
          <p:cNvPr id="10" name="Datum"/>
          <p:cNvSpPr txBox="1"/>
          <p:nvPr/>
        </p:nvSpPr>
        <p:spPr>
          <a:xfrm>
            <a:off x="3476838" y="2708920"/>
            <a:ext cx="2293530" cy="246221"/>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000" dirty="0" smtClean="0">
                <a:solidFill>
                  <a:schemeClr val="accent1"/>
                </a:solidFill>
              </a:rPr>
              <a:t>Senast uppdaterad </a:t>
            </a:r>
            <a:fld id="{743814D3-6462-4F4A-B6C2-FB15C31B096D}" type="datetime4">
              <a:rPr lang="sv-SE" sz="1000" smtClean="0">
                <a:solidFill>
                  <a:schemeClr val="accent1"/>
                </a:solidFill>
              </a:rPr>
              <a:t>9 november 2018</a:t>
            </a:fld>
            <a:endParaRPr lang="sv-SE" sz="1000" dirty="0">
              <a:solidFill>
                <a:schemeClr val="accent1"/>
              </a:solidFill>
            </a:endParaRPr>
          </a:p>
        </p:txBody>
      </p:sp>
      <p:pic>
        <p:nvPicPr>
          <p:cNvPr id="11" name="IA-logga"/>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505380" y="1043735"/>
            <a:ext cx="810090" cy="810090"/>
          </a:xfrm>
          <a:prstGeom prst="rect">
            <a:avLst/>
          </a:prstGeom>
        </p:spPr>
      </p:pic>
      <p:sp>
        <p:nvSpPr>
          <p:cNvPr id="17" name="Dokumentrubrik"/>
          <p:cNvSpPr txBox="1">
            <a:spLocks/>
          </p:cNvSpPr>
          <p:nvPr/>
        </p:nvSpPr>
        <p:spPr>
          <a:xfrm>
            <a:off x="508803" y="1700808"/>
            <a:ext cx="8229600" cy="992950"/>
          </a:xfrm>
          <a:prstGeom prst="rect">
            <a:avLst/>
          </a:prstGeom>
        </p:spPr>
        <p:txBody>
          <a:bodyPr anchor="b"/>
          <a:lstStyle>
            <a:lvl1pPr algn="l" defTabSz="914400" rtl="0" eaLnBrk="1" latinLnBrk="0" hangingPunct="1">
              <a:spcBef>
                <a:spcPct val="0"/>
              </a:spcBef>
              <a:buNone/>
              <a:defRPr sz="2800" b="0" kern="1200">
                <a:solidFill>
                  <a:srgbClr val="326295"/>
                </a:solidFill>
                <a:latin typeface="+mj-lt"/>
                <a:ea typeface="+mj-ea"/>
                <a:cs typeface="+mj-cs"/>
              </a:defRPr>
            </a:lvl1pPr>
          </a:lstStyle>
          <a:p>
            <a:pPr algn="ctr"/>
            <a:r>
              <a:rPr lang="sv-SE" sz="3200" dirty="0"/>
              <a:t>Införandeplan för IA-systemet</a:t>
            </a:r>
          </a:p>
        </p:txBody>
      </p:sp>
      <p:sp>
        <p:nvSpPr>
          <p:cNvPr id="13" name="IA-systemet"/>
          <p:cNvSpPr txBox="1">
            <a:spLocks/>
          </p:cNvSpPr>
          <p:nvPr/>
        </p:nvSpPr>
        <p:spPr>
          <a:xfrm>
            <a:off x="457200" y="5733208"/>
            <a:ext cx="8229600" cy="720128"/>
          </a:xfrm>
          <a:prstGeom prst="rect">
            <a:avLst/>
          </a:prstGeom>
        </p:spPr>
        <p:txBody>
          <a:bodyPr/>
          <a:lstStyle>
            <a:lvl1pPr algn="l" defTabSz="914400" rtl="0" eaLnBrk="1" latinLnBrk="0" hangingPunct="1">
              <a:spcBef>
                <a:spcPct val="0"/>
              </a:spcBef>
              <a:buNone/>
              <a:defRPr sz="2800" b="0" kern="1200">
                <a:solidFill>
                  <a:srgbClr val="326295"/>
                </a:solidFill>
                <a:latin typeface="+mj-lt"/>
                <a:ea typeface="+mj-ea"/>
                <a:cs typeface="+mj-cs"/>
              </a:defRPr>
            </a:lvl1pPr>
          </a:lstStyle>
          <a:p>
            <a:pPr algn="ctr"/>
            <a:r>
              <a:rPr lang="sv-SE" sz="2000" dirty="0">
                <a:solidFill>
                  <a:schemeClr val="accent1"/>
                </a:solidFill>
              </a:rPr>
              <a:t>IA-systemet</a:t>
            </a:r>
          </a:p>
          <a:p>
            <a:pPr lvl="0" algn="ctr">
              <a:spcBef>
                <a:spcPts val="600"/>
              </a:spcBef>
            </a:pPr>
            <a:r>
              <a:rPr lang="sv-SE" sz="1400" dirty="0">
                <a:solidFill>
                  <a:schemeClr val="accent1"/>
                </a:solidFill>
              </a:rPr>
              <a:t>För en säkrare och effektivare arbetsplats!</a:t>
            </a:r>
          </a:p>
          <a:p>
            <a:endParaRPr lang="sv-SE" dirty="0"/>
          </a:p>
        </p:txBody>
      </p:sp>
    </p:spTree>
    <p:extLst>
      <p:ext uri="{BB962C8B-B14F-4D97-AF65-F5344CB8AC3E}">
        <p14:creationId xmlns:p14="http://schemas.microsoft.com/office/powerpoint/2010/main" val="180168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drubrik"/>
          <p:cNvSpPr>
            <a:spLocks noGrp="1"/>
          </p:cNvSpPr>
          <p:nvPr>
            <p:ph type="title"/>
          </p:nvPr>
        </p:nvSpPr>
        <p:spPr>
          <a:xfrm>
            <a:off x="1475656" y="361319"/>
            <a:ext cx="6264994" cy="792000"/>
          </a:xfrm>
        </p:spPr>
        <p:txBody>
          <a:bodyPr/>
          <a:lstStyle/>
          <a:p>
            <a:pPr algn="ctr"/>
            <a:r>
              <a:rPr lang="sv-SE" dirty="0"/>
              <a:t>4. Avslut och uppföljning</a:t>
            </a:r>
          </a:p>
        </p:txBody>
      </p:sp>
      <p:sp>
        <p:nvSpPr>
          <p:cNvPr id="12" name="Text"/>
          <p:cNvSpPr>
            <a:spLocks noGrp="1"/>
          </p:cNvSpPr>
          <p:nvPr>
            <p:ph sz="quarter" idx="13"/>
          </p:nvPr>
        </p:nvSpPr>
        <p:spPr>
          <a:xfrm>
            <a:off x="395536" y="1091851"/>
            <a:ext cx="8208000" cy="4569397"/>
          </a:xfrm>
          <a:noFill/>
        </p:spPr>
        <p:txBody>
          <a:bodyPr lIns="180000" tIns="180000" rIns="180000" bIns="180000"/>
          <a:lstStyle/>
          <a:p>
            <a:pPr>
              <a:spcAft>
                <a:spcPts val="600"/>
              </a:spcAft>
            </a:pPr>
            <a:r>
              <a:rPr lang="sv-SE" sz="1800" dirty="0"/>
              <a:t>Säkra fortsatt förvaltning </a:t>
            </a:r>
          </a:p>
          <a:p>
            <a:pPr>
              <a:spcAft>
                <a:spcPts val="600"/>
              </a:spcAft>
            </a:pPr>
            <a:r>
              <a:rPr lang="sv-SE" sz="1800" dirty="0"/>
              <a:t>Håll arbetsmiljöarbetet igång</a:t>
            </a:r>
          </a:p>
          <a:p>
            <a:pPr>
              <a:spcAft>
                <a:spcPts val="600"/>
              </a:spcAft>
            </a:pPr>
            <a:r>
              <a:rPr lang="sv-SE" sz="1800" dirty="0"/>
              <a:t>Se till att det som rapporteras in i IA-systemet inte bara blir liggande – det behöver utredas, åtgärdas och följas upp</a:t>
            </a:r>
          </a:p>
          <a:p>
            <a:pPr>
              <a:spcAft>
                <a:spcPts val="600"/>
              </a:spcAft>
            </a:pPr>
            <a:r>
              <a:rPr lang="sv-SE" sz="1800" dirty="0"/>
              <a:t>Ta upp det som rapporteras i IA-systemet på arbetsmiljömöten</a:t>
            </a:r>
          </a:p>
          <a:p>
            <a:pPr>
              <a:spcAft>
                <a:spcPts val="600"/>
              </a:spcAft>
            </a:pPr>
            <a:r>
              <a:rPr lang="sv-SE" sz="1800" dirty="0"/>
              <a:t>Använd statistik- och analysfunktionerna i systemet</a:t>
            </a:r>
          </a:p>
          <a:p>
            <a:pPr>
              <a:spcAft>
                <a:spcPts val="600"/>
              </a:spcAft>
            </a:pPr>
            <a:r>
              <a:rPr lang="sv-SE" sz="1800" dirty="0"/>
              <a:t>Följ upp era mål</a:t>
            </a:r>
          </a:p>
          <a:p>
            <a:pPr>
              <a:spcAft>
                <a:spcPts val="600"/>
              </a:spcAft>
            </a:pPr>
            <a:r>
              <a:rPr lang="sv-SE" sz="1800" dirty="0"/>
              <a:t>Delta gärna i referensgrupper/branschgrupper och utskott för att medverka i den fortsatta utvecklingen av </a:t>
            </a:r>
            <a:r>
              <a:rPr lang="sv-SE" sz="1800" dirty="0" smtClean="0"/>
              <a:t>systemet</a:t>
            </a:r>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a:p>
        </p:txBody>
      </p:sp>
      <p:pic>
        <p:nvPicPr>
          <p:cNvPr id="9" name="IA-logga"/>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Tree>
    <p:extLst>
      <p:ext uri="{BB962C8B-B14F-4D97-AF65-F5344CB8AC3E}">
        <p14:creationId xmlns:p14="http://schemas.microsoft.com/office/powerpoint/2010/main" val="2863418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drubrik"/>
          <p:cNvSpPr>
            <a:spLocks noGrp="1"/>
          </p:cNvSpPr>
          <p:nvPr>
            <p:ph type="title"/>
          </p:nvPr>
        </p:nvSpPr>
        <p:spPr/>
        <p:txBody>
          <a:bodyPr/>
          <a:lstStyle/>
          <a:p>
            <a:pPr algn="ctr"/>
            <a:r>
              <a:rPr lang="sv-SE" dirty="0" smtClean="0">
                <a:solidFill>
                  <a:schemeClr val="accent1"/>
                </a:solidFill>
              </a:rPr>
              <a:t>Kontakt</a:t>
            </a:r>
            <a:endParaRPr lang="sv-SE" dirty="0">
              <a:solidFill>
                <a:schemeClr val="accent1"/>
              </a:solidFill>
            </a:endParaRPr>
          </a:p>
        </p:txBody>
      </p:sp>
      <p:sp>
        <p:nvSpPr>
          <p:cNvPr id="12" name="Text"/>
          <p:cNvSpPr>
            <a:spLocks noGrp="1"/>
          </p:cNvSpPr>
          <p:nvPr>
            <p:ph sz="quarter" idx="13"/>
          </p:nvPr>
        </p:nvSpPr>
        <p:spPr>
          <a:xfrm>
            <a:off x="395536" y="1268760"/>
            <a:ext cx="8208000" cy="4050450"/>
          </a:xfrm>
          <a:noFill/>
        </p:spPr>
        <p:txBody>
          <a:bodyPr lIns="180000" tIns="180000" rIns="180000" bIns="180000"/>
          <a:lstStyle/>
          <a:p>
            <a:pPr marL="0" indent="0">
              <a:spcBef>
                <a:spcPts val="0"/>
              </a:spcBef>
              <a:buNone/>
            </a:pPr>
            <a:r>
              <a:rPr lang="sv-SE" sz="1800" dirty="0" smtClean="0"/>
              <a:t>För information, presentationer, material, filmer, </a:t>
            </a:r>
            <a:r>
              <a:rPr lang="sv-SE" sz="1800" dirty="0" err="1" smtClean="0"/>
              <a:t>appen</a:t>
            </a:r>
            <a:r>
              <a:rPr lang="sv-SE" sz="1800" dirty="0" smtClean="0"/>
              <a:t>, etc. </a:t>
            </a:r>
          </a:p>
          <a:p>
            <a:pPr marL="0" indent="0">
              <a:spcBef>
                <a:spcPts val="0"/>
              </a:spcBef>
              <a:buNone/>
            </a:pPr>
            <a:r>
              <a:rPr lang="sv-SE" sz="1800" dirty="0" smtClean="0"/>
              <a:t>besök </a:t>
            </a:r>
            <a:r>
              <a:rPr lang="sv-SE" sz="1800" dirty="0" smtClean="0">
                <a:hlinkClick r:id="rId2"/>
              </a:rPr>
              <a:t>www.afaforsakring.se/ia</a:t>
            </a:r>
            <a:endParaRPr lang="sv-SE" sz="1800" dirty="0" smtClean="0"/>
          </a:p>
          <a:p>
            <a:pPr marL="0" indent="0">
              <a:spcBef>
                <a:spcPts val="0"/>
              </a:spcBef>
              <a:buNone/>
            </a:pPr>
            <a:endParaRPr lang="sv-SE" sz="1800" dirty="0"/>
          </a:p>
          <a:p>
            <a:pPr marL="0" indent="0">
              <a:spcBef>
                <a:spcPts val="0"/>
              </a:spcBef>
              <a:buNone/>
            </a:pPr>
            <a:r>
              <a:rPr lang="sv-SE" sz="1800" dirty="0" smtClean="0"/>
              <a:t>För support kontakta </a:t>
            </a:r>
            <a:r>
              <a:rPr lang="sv-SE" sz="1800" dirty="0" smtClean="0">
                <a:hlinkClick r:id="rId3"/>
              </a:rPr>
              <a:t>iasupport@afaforsakring.se</a:t>
            </a:r>
            <a:endParaRPr lang="sv-SE" sz="1800" dirty="0" smtClean="0"/>
          </a:p>
          <a:p>
            <a:pPr marL="0" indent="0">
              <a:spcBef>
                <a:spcPts val="0"/>
              </a:spcBef>
              <a:buNone/>
            </a:pPr>
            <a:endParaRPr lang="sv-SE" sz="1800" dirty="0"/>
          </a:p>
          <a:p>
            <a:pPr marL="0" indent="0">
              <a:spcBef>
                <a:spcPts val="0"/>
              </a:spcBef>
              <a:buNone/>
            </a:pPr>
            <a:r>
              <a:rPr lang="sv-SE" sz="1800" dirty="0" smtClean="0"/>
              <a:t>För utbildning kontakta </a:t>
            </a:r>
            <a:r>
              <a:rPr lang="sv-SE" sz="1800" dirty="0" smtClean="0">
                <a:hlinkClick r:id="rId4"/>
              </a:rPr>
              <a:t>iautbildning@afaforsakring.se</a:t>
            </a:r>
            <a:r>
              <a:rPr lang="sv-SE" sz="1800" dirty="0" smtClean="0"/>
              <a:t> </a:t>
            </a:r>
          </a:p>
          <a:p>
            <a:pPr marL="0" indent="0">
              <a:buNone/>
            </a:pPr>
            <a:endParaRPr lang="sv-SE" sz="1800" dirty="0" smtClean="0"/>
          </a:p>
          <a:p>
            <a:pPr marL="0" indent="0">
              <a:buNone/>
            </a:pPr>
            <a:endParaRPr lang="sv-SE" sz="1800" dirty="0" smtClean="0"/>
          </a:p>
          <a:p>
            <a:pPr marL="0" indent="0">
              <a:buNone/>
            </a:pPr>
            <a:r>
              <a:rPr lang="sv-SE" sz="1800" i="1" dirty="0"/>
              <a:t>Bra att veta: </a:t>
            </a:r>
            <a:r>
              <a:rPr lang="sv-SE" sz="1800" i="1" dirty="0" err="1"/>
              <a:t>E-postsupporten</a:t>
            </a:r>
            <a:r>
              <a:rPr lang="sv-SE" sz="1800" i="1" dirty="0"/>
              <a:t> riktar sig enbart till </a:t>
            </a:r>
            <a:r>
              <a:rPr lang="sv-SE" sz="1800" i="1" dirty="0" smtClean="0"/>
              <a:t>er som är </a:t>
            </a:r>
            <a:r>
              <a:rPr lang="sv-SE" sz="1800" i="1" dirty="0" err="1" smtClean="0"/>
              <a:t>superanvändare</a:t>
            </a:r>
            <a:r>
              <a:rPr lang="sv-SE" sz="1800" i="1" dirty="0"/>
              <a:t>. Supporten för era övriga användare, t.ex. gällande inloggningsuppgifter, hanterar ni internt hos er.</a:t>
            </a:r>
          </a:p>
          <a:p>
            <a:pPr marL="0" indent="0">
              <a:buNone/>
            </a:pPr>
            <a:endParaRPr lang="sv-SE" sz="1800" dirty="0" smtClean="0"/>
          </a:p>
          <a:p>
            <a:pPr marL="0" indent="0">
              <a:spcBef>
                <a:spcPts val="0"/>
              </a:spcBef>
              <a:buNone/>
            </a:pPr>
            <a:endParaRPr lang="sv-SE" sz="1800" dirty="0"/>
          </a:p>
          <a:p>
            <a:pPr marL="0" indent="0">
              <a:spcBef>
                <a:spcPts val="0"/>
              </a:spcBef>
              <a:buNone/>
            </a:pPr>
            <a:endParaRPr lang="sv-SE" sz="1800" dirty="0"/>
          </a:p>
          <a:p>
            <a:pPr marL="0" indent="0">
              <a:spcBef>
                <a:spcPts val="0"/>
              </a:spcBef>
              <a:buNone/>
            </a:pPr>
            <a:endParaRPr lang="sv-SE" sz="1800" dirty="0"/>
          </a:p>
        </p:txBody>
      </p:sp>
      <p:pic>
        <p:nvPicPr>
          <p:cNvPr id="8" name="IA-logga"/>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Tree>
    <p:extLst>
      <p:ext uri="{BB962C8B-B14F-4D97-AF65-F5344CB8AC3E}">
        <p14:creationId xmlns:p14="http://schemas.microsoft.com/office/powerpoint/2010/main" val="4010676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drubrik"/>
          <p:cNvSpPr>
            <a:spLocks noGrp="1"/>
          </p:cNvSpPr>
          <p:nvPr>
            <p:ph type="title"/>
          </p:nvPr>
        </p:nvSpPr>
        <p:spPr>
          <a:xfrm>
            <a:off x="1475656" y="361319"/>
            <a:ext cx="6264994" cy="792000"/>
          </a:xfrm>
        </p:spPr>
        <p:txBody>
          <a:bodyPr/>
          <a:lstStyle/>
          <a:p>
            <a:pPr algn="ctr"/>
            <a:r>
              <a:rPr lang="sv-SE" dirty="0"/>
              <a:t>Införandeplan för IA-systemet</a:t>
            </a:r>
          </a:p>
        </p:txBody>
      </p:sp>
      <p:sp>
        <p:nvSpPr>
          <p:cNvPr id="12" name="Text"/>
          <p:cNvSpPr>
            <a:spLocks noGrp="1"/>
          </p:cNvSpPr>
          <p:nvPr>
            <p:ph sz="quarter" idx="13"/>
          </p:nvPr>
        </p:nvSpPr>
        <p:spPr>
          <a:xfrm>
            <a:off x="395536" y="1091851"/>
            <a:ext cx="8208000" cy="4569397"/>
          </a:xfrm>
          <a:noFill/>
        </p:spPr>
        <p:txBody>
          <a:bodyPr lIns="180000" tIns="180000" rIns="180000" bIns="180000"/>
          <a:lstStyle/>
          <a:p>
            <a:pPr marL="0" indent="0">
              <a:buNone/>
            </a:pPr>
            <a:r>
              <a:rPr lang="sv-SE" sz="1800" dirty="0"/>
              <a:t>Detta dokument är tänkt som stöd vid införandet av IA-systemet. Det visar hur införandet kan gå till och innehåller förslag för aktiviteter och beslutspunkter. Är ni en mindre organisation kan ni säkert göra flera av stegen samtidigt eller hoppa över vissa punkter.</a:t>
            </a:r>
          </a:p>
          <a:p>
            <a:pPr marL="0" indent="0">
              <a:buNone/>
            </a:pPr>
            <a:endParaRPr lang="sv-SE" sz="1600" dirty="0"/>
          </a:p>
          <a:p>
            <a:pPr marL="0" indent="0">
              <a:buNone/>
            </a:pPr>
            <a:r>
              <a:rPr lang="sv-SE" sz="1800" dirty="0"/>
              <a:t>Införandeplanen är uppdelad i:</a:t>
            </a:r>
          </a:p>
          <a:p>
            <a:pPr marL="457200" indent="-457200">
              <a:buFont typeface="+mj-lt"/>
              <a:buAutoNum type="arabicPeriod"/>
            </a:pPr>
            <a:r>
              <a:rPr lang="sv-SE" sz="1800" dirty="0">
                <a:hlinkClick r:id="rId2" action="ppaction://hlinksldjump"/>
              </a:rPr>
              <a:t>Förstudie och beslut</a:t>
            </a:r>
            <a:endParaRPr lang="sv-SE" sz="1800" dirty="0"/>
          </a:p>
          <a:p>
            <a:pPr marL="457200" indent="-457200">
              <a:buFont typeface="+mj-lt"/>
              <a:buAutoNum type="arabicPeriod"/>
            </a:pPr>
            <a:r>
              <a:rPr lang="sv-SE" sz="1800" dirty="0">
                <a:hlinkClick r:id="rId3" action="ppaction://hlinksldjump"/>
              </a:rPr>
              <a:t>Planering</a:t>
            </a:r>
            <a:endParaRPr lang="sv-SE" sz="1800" dirty="0"/>
          </a:p>
          <a:p>
            <a:pPr marL="457200" indent="-457200">
              <a:buFont typeface="+mj-lt"/>
              <a:buAutoNum type="arabicPeriod"/>
            </a:pPr>
            <a:r>
              <a:rPr lang="sv-SE" sz="1800" dirty="0">
                <a:hlinkClick r:id="rId4" action="ppaction://hlinksldjump"/>
              </a:rPr>
              <a:t>Genomförande</a:t>
            </a:r>
            <a:endParaRPr lang="sv-SE" sz="1800" dirty="0"/>
          </a:p>
          <a:p>
            <a:pPr marL="457200" indent="-457200">
              <a:buFont typeface="+mj-lt"/>
              <a:buAutoNum type="arabicPeriod"/>
            </a:pPr>
            <a:r>
              <a:rPr lang="sv-SE" sz="1800" dirty="0">
                <a:hlinkClick r:id="rId5" action="ppaction://hlinksldjump"/>
              </a:rPr>
              <a:t>Avslut och uppföljning</a:t>
            </a:r>
            <a:endParaRPr lang="sv-SE" sz="1800" dirty="0"/>
          </a:p>
          <a:p>
            <a:pPr marL="0" indent="0">
              <a:buNone/>
            </a:pPr>
            <a:endParaRPr lang="sv-SE" sz="1600" i="1" dirty="0"/>
          </a:p>
          <a:p>
            <a:pPr marL="0" indent="0">
              <a:buNone/>
            </a:pPr>
            <a:r>
              <a:rPr lang="sv-SE" sz="1800" i="1" dirty="0"/>
              <a:t>Tips! Fyll gärna i era egna svar och punkter samt ansvariga personer i checklistan, aktivitetslistan och tidplanen. Visa presentationen som bildspel för att se alla länkar. </a:t>
            </a:r>
          </a:p>
          <a:p>
            <a:pPr marL="0" indent="0">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a:p>
        </p:txBody>
      </p:sp>
      <p:pic>
        <p:nvPicPr>
          <p:cNvPr id="9" name="IA-logga"/>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Tree>
    <p:extLst>
      <p:ext uri="{BB962C8B-B14F-4D97-AF65-F5344CB8AC3E}">
        <p14:creationId xmlns:p14="http://schemas.microsoft.com/office/powerpoint/2010/main" val="357341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drubrik"/>
          <p:cNvSpPr>
            <a:spLocks noGrp="1"/>
          </p:cNvSpPr>
          <p:nvPr>
            <p:ph type="title"/>
          </p:nvPr>
        </p:nvSpPr>
        <p:spPr>
          <a:xfrm>
            <a:off x="1475656" y="361319"/>
            <a:ext cx="6264994" cy="792000"/>
          </a:xfrm>
        </p:spPr>
        <p:txBody>
          <a:bodyPr/>
          <a:lstStyle/>
          <a:p>
            <a:pPr algn="ctr"/>
            <a:r>
              <a:rPr lang="sv-SE" dirty="0"/>
              <a:t>1. Förstudie och beslut</a:t>
            </a:r>
          </a:p>
        </p:txBody>
      </p:sp>
      <p:sp>
        <p:nvSpPr>
          <p:cNvPr id="12" name="Text"/>
          <p:cNvSpPr>
            <a:spLocks noGrp="1"/>
          </p:cNvSpPr>
          <p:nvPr>
            <p:ph sz="quarter" idx="13"/>
          </p:nvPr>
        </p:nvSpPr>
        <p:spPr>
          <a:xfrm>
            <a:off x="395536" y="1091851"/>
            <a:ext cx="8208000" cy="4569397"/>
          </a:xfrm>
          <a:noFill/>
        </p:spPr>
        <p:txBody>
          <a:bodyPr lIns="180000" tIns="180000" rIns="180000" bIns="180000"/>
          <a:lstStyle/>
          <a:p>
            <a:pPr>
              <a:spcAft>
                <a:spcPts val="600"/>
              </a:spcAft>
            </a:pPr>
            <a:r>
              <a:rPr lang="sv-SE" sz="1800" dirty="0"/>
              <a:t>Gå igenom vad IA-systemet är och vad det kan användas till. Information, presentation och kundreferenser hittar du på </a:t>
            </a:r>
            <a:r>
              <a:rPr lang="sv-SE" sz="1800" dirty="0">
                <a:hlinkClick r:id="rId2"/>
              </a:rPr>
              <a:t>www.afaforsakring.se/ia</a:t>
            </a:r>
            <a:endParaRPr lang="sv-SE" sz="1800" dirty="0"/>
          </a:p>
          <a:p>
            <a:pPr>
              <a:spcAft>
                <a:spcPts val="600"/>
              </a:spcAft>
            </a:pPr>
            <a:r>
              <a:rPr lang="sv-SE" sz="1800" dirty="0"/>
              <a:t>Beställ ett testkonto på </a:t>
            </a:r>
            <a:r>
              <a:rPr lang="sv-SE" sz="1800" dirty="0">
                <a:hlinkClick r:id="rId3"/>
              </a:rPr>
              <a:t>iasupport@afaforsakring.se</a:t>
            </a:r>
            <a:endParaRPr lang="sv-SE" sz="1800" dirty="0"/>
          </a:p>
          <a:p>
            <a:pPr>
              <a:spcAft>
                <a:spcPts val="600"/>
              </a:spcAft>
            </a:pPr>
            <a:r>
              <a:rPr lang="sv-SE" sz="1800" dirty="0"/>
              <a:t>Gå igenom </a:t>
            </a:r>
            <a:r>
              <a:rPr lang="sv-SE" sz="1800" dirty="0">
                <a:hlinkClick r:id="rId4" action="ppaction://hlinksldjump"/>
              </a:rPr>
              <a:t>checklistan</a:t>
            </a:r>
            <a:r>
              <a:rPr lang="sv-SE" sz="1800" i="1" dirty="0"/>
              <a:t> </a:t>
            </a:r>
            <a:r>
              <a:rPr lang="sv-SE" sz="1800" dirty="0"/>
              <a:t>på nästa sida för att få hjälp med beslutspunkterna</a:t>
            </a:r>
          </a:p>
          <a:p>
            <a:pPr>
              <a:spcAft>
                <a:spcPts val="600"/>
              </a:spcAft>
            </a:pPr>
            <a:r>
              <a:rPr lang="sv-SE" sz="1800" dirty="0"/>
              <a:t>Ta beslut om att införa systemet </a:t>
            </a:r>
          </a:p>
          <a:p>
            <a:pPr>
              <a:spcAft>
                <a:spcPts val="600"/>
              </a:spcAft>
            </a:pPr>
            <a:r>
              <a:rPr lang="sv-SE" sz="1800" dirty="0"/>
              <a:t>Skicka in påskrivet avtal</a:t>
            </a:r>
          </a:p>
          <a:p>
            <a:pPr marL="0" indent="0">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a:p>
        </p:txBody>
      </p:sp>
      <p:pic>
        <p:nvPicPr>
          <p:cNvPr id="9" name="IA-logga"/>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Tree>
    <p:extLst>
      <p:ext uri="{BB962C8B-B14F-4D97-AF65-F5344CB8AC3E}">
        <p14:creationId xmlns:p14="http://schemas.microsoft.com/office/powerpoint/2010/main" val="1103809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cNvSpPr>
            <a:spLocks noGrp="1"/>
          </p:cNvSpPr>
          <p:nvPr>
            <p:ph sz="quarter" idx="13"/>
          </p:nvPr>
        </p:nvSpPr>
        <p:spPr>
          <a:xfrm>
            <a:off x="105222" y="1052736"/>
            <a:ext cx="7635130" cy="496813"/>
          </a:xfrm>
          <a:noFill/>
        </p:spPr>
        <p:txBody>
          <a:bodyPr lIns="180000" tIns="180000" rIns="180000" bIns="180000"/>
          <a:lstStyle/>
          <a:p>
            <a:pPr marL="0" indent="0">
              <a:spcBef>
                <a:spcPts val="0"/>
              </a:spcBef>
              <a:buNone/>
            </a:pPr>
            <a:r>
              <a:rPr lang="sv-SE" sz="1800" dirty="0" smtClean="0"/>
              <a:t>Viktiga frågeställningar för alla nya användarföretag:</a:t>
            </a:r>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i="1" dirty="0" smtClean="0"/>
          </a:p>
          <a:p>
            <a:pPr marL="0" indent="0">
              <a:spcBef>
                <a:spcPts val="0"/>
              </a:spcBef>
              <a:buNone/>
            </a:pPr>
            <a:endParaRPr lang="sv-SE" sz="1800" i="1" dirty="0" smtClean="0"/>
          </a:p>
        </p:txBody>
      </p:sp>
      <p:sp>
        <p:nvSpPr>
          <p:cNvPr id="4" name="Sidrubrik"/>
          <p:cNvSpPr>
            <a:spLocks noGrp="1"/>
          </p:cNvSpPr>
          <p:nvPr>
            <p:ph type="title"/>
          </p:nvPr>
        </p:nvSpPr>
        <p:spPr>
          <a:xfrm>
            <a:off x="1475656" y="361319"/>
            <a:ext cx="6264994" cy="792000"/>
          </a:xfrm>
        </p:spPr>
        <p:txBody>
          <a:bodyPr/>
          <a:lstStyle/>
          <a:p>
            <a:pPr algn="ctr"/>
            <a:r>
              <a:rPr lang="sv-SE" dirty="0"/>
              <a:t>1.1. Checklista</a:t>
            </a:r>
          </a:p>
        </p:txBody>
      </p:sp>
      <p:pic>
        <p:nvPicPr>
          <p:cNvPr id="10" name="IA-logga"/>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
        <p:nvSpPr>
          <p:cNvPr id="8" name="Rektangel 7"/>
          <p:cNvSpPr/>
          <p:nvPr/>
        </p:nvSpPr>
        <p:spPr>
          <a:xfrm>
            <a:off x="179512" y="6320353"/>
            <a:ext cx="8640960" cy="253916"/>
          </a:xfrm>
          <a:prstGeom prst="rect">
            <a:avLst/>
          </a:prstGeom>
        </p:spPr>
        <p:txBody>
          <a:bodyPr wrap="square">
            <a:spAutoFit/>
          </a:bodyPr>
          <a:lstStyle/>
          <a:p>
            <a:pPr lvl="0"/>
            <a:r>
              <a:rPr lang="sv-SE" sz="1050" i="1" dirty="0"/>
              <a:t>Stora organisationer och koncerner behöver ta ställning till ytterligare frågeställningar. Dessa </a:t>
            </a:r>
            <a:r>
              <a:rPr lang="sv-SE" sz="1050" i="1" dirty="0" smtClean="0"/>
              <a:t>finns </a:t>
            </a:r>
            <a:r>
              <a:rPr lang="sv-SE" sz="1050" i="1" dirty="0"/>
              <a:t>på nästa sida.</a:t>
            </a:r>
          </a:p>
        </p:txBody>
      </p:sp>
      <p:graphicFrame>
        <p:nvGraphicFramePr>
          <p:cNvPr id="9" name="Tabell 8"/>
          <p:cNvGraphicFramePr>
            <a:graphicFrameLocks noGrp="1"/>
          </p:cNvGraphicFramePr>
          <p:nvPr>
            <p:extLst>
              <p:ext uri="{D42A27DB-BD31-4B8C-83A1-F6EECF244321}">
                <p14:modId xmlns:p14="http://schemas.microsoft.com/office/powerpoint/2010/main" val="2868693906"/>
              </p:ext>
            </p:extLst>
          </p:nvPr>
        </p:nvGraphicFramePr>
        <p:xfrm>
          <a:off x="251520" y="1556792"/>
          <a:ext cx="8640960" cy="4747260"/>
        </p:xfrm>
        <a:graphic>
          <a:graphicData uri="http://schemas.openxmlformats.org/drawingml/2006/table">
            <a:tbl>
              <a:tblPr firstRow="1" bandRow="1">
                <a:tableStyleId>{85BE263C-DBD7-4A20-BB59-AAB30ACAA65A}</a:tableStyleId>
              </a:tblPr>
              <a:tblGrid>
                <a:gridCol w="3888432"/>
                <a:gridCol w="4752528"/>
              </a:tblGrid>
              <a:tr h="0">
                <a:tc>
                  <a:txBody>
                    <a:bodyPr/>
                    <a:lstStyle/>
                    <a:p>
                      <a:r>
                        <a:rPr lang="sv-SE" sz="1200" dirty="0" smtClean="0"/>
                        <a:t>Frågeställning</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c>
                  <a:txBody>
                    <a:bodyPr/>
                    <a:lstStyle/>
                    <a:p>
                      <a:r>
                        <a:rPr lang="sv-SE" sz="1200" dirty="0" smtClean="0"/>
                        <a:t>Beskrivning</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r>
              <a:tr h="370840">
                <a:tc>
                  <a:txBody>
                    <a:bodyPr/>
                    <a:lstStyle/>
                    <a:p>
                      <a:r>
                        <a:rPr lang="sv-SE" sz="1050" dirty="0" smtClean="0"/>
                        <a:t>Vilka typer av händelser vill ni hantera</a:t>
                      </a:r>
                      <a:r>
                        <a:rPr lang="sv-SE" sz="1050" baseline="0" dirty="0" smtClean="0"/>
                        <a:t> i IA-systemet?</a:t>
                      </a:r>
                      <a:endParaRPr lang="sv-SE" sz="1050" dirty="0"/>
                    </a:p>
                  </a:txBody>
                  <a:tcPr>
                    <a:lnT w="25400" cmpd="sng">
                      <a:noFill/>
                    </a:lnT>
                  </a:tcPr>
                </a:tc>
                <a:tc>
                  <a:txBody>
                    <a:bodyPr/>
                    <a:lstStyle/>
                    <a:p>
                      <a:r>
                        <a:rPr lang="sv-SE" sz="1050" dirty="0" smtClean="0">
                          <a:solidFill>
                            <a:schemeClr val="accent1"/>
                          </a:solidFill>
                        </a:rPr>
                        <a:t>T.ex.</a:t>
                      </a:r>
                      <a:r>
                        <a:rPr lang="sv-SE" sz="1050" baseline="0" dirty="0" smtClean="0">
                          <a:solidFill>
                            <a:schemeClr val="accent1"/>
                          </a:solidFill>
                        </a:rPr>
                        <a:t> tillbud, riskobservationer, miljöhändelser.</a:t>
                      </a:r>
                      <a:endParaRPr lang="sv-SE" sz="1050" dirty="0">
                        <a:solidFill>
                          <a:schemeClr val="accent1"/>
                        </a:solidFill>
                      </a:endParaRPr>
                    </a:p>
                  </a:txBody>
                  <a:tcPr>
                    <a:lnT w="25400" cmpd="sng">
                      <a:noFill/>
                    </a:lnT>
                  </a:tcPr>
                </a:tc>
              </a:tr>
              <a:tr h="370840">
                <a:tc>
                  <a:txBody>
                    <a:bodyPr/>
                    <a:lstStyle/>
                    <a:p>
                      <a:r>
                        <a:rPr lang="sv-SE" sz="1050" dirty="0" smtClean="0"/>
                        <a:t>Ska IA-systemet även användas för det förebyggande arbetsmiljöarbetet?</a:t>
                      </a:r>
                      <a:endParaRPr lang="sv-SE" sz="1050" dirty="0"/>
                    </a:p>
                  </a:txBody>
                  <a:tcPr/>
                </a:tc>
                <a:tc>
                  <a:txBody>
                    <a:bodyPr/>
                    <a:lstStyle/>
                    <a:p>
                      <a:r>
                        <a:rPr lang="sv-SE" sz="1050" dirty="0" smtClean="0">
                          <a:solidFill>
                            <a:schemeClr val="accent1"/>
                          </a:solidFill>
                        </a:rPr>
                        <a:t>T.ex. för skyddsronder och riskanalyser.</a:t>
                      </a:r>
                      <a:endParaRPr lang="sv-SE" sz="1050" dirty="0">
                        <a:solidFill>
                          <a:schemeClr val="accent1"/>
                        </a:solidFill>
                      </a:endParaRPr>
                    </a:p>
                  </a:txBody>
                  <a:tcPr/>
                </a:tc>
              </a:tr>
              <a:tr h="370840">
                <a:tc>
                  <a:txBody>
                    <a:bodyPr/>
                    <a:lstStyle/>
                    <a:p>
                      <a:r>
                        <a:rPr lang="sv-SE" sz="1050" dirty="0" smtClean="0"/>
                        <a:t>Vilket mål har ni med införandet av IA-systemet?</a:t>
                      </a:r>
                      <a:endParaRPr lang="sv-SE" sz="1050" dirty="0"/>
                    </a:p>
                  </a:txBody>
                  <a:tcPr/>
                </a:tc>
                <a:tc>
                  <a:txBody>
                    <a:bodyPr/>
                    <a:lstStyle/>
                    <a:p>
                      <a:r>
                        <a:rPr lang="sv-SE" sz="1050" dirty="0" smtClean="0">
                          <a:solidFill>
                            <a:schemeClr val="accent1"/>
                          </a:solidFill>
                        </a:rPr>
                        <a:t>T.ex. att minska antal olyckor och allvarliga tillbud, att öka säkerhetstänk och riskmedvetenhet hos alla medarbetare. </a:t>
                      </a:r>
                      <a:endParaRPr lang="sv-SE" sz="1050" dirty="0">
                        <a:solidFill>
                          <a:schemeClr val="accent1"/>
                        </a:solidFill>
                      </a:endParaRPr>
                    </a:p>
                  </a:txBody>
                  <a:tcPr/>
                </a:tc>
              </a:tr>
              <a:tr h="370840">
                <a:tc>
                  <a:txBody>
                    <a:bodyPr/>
                    <a:lstStyle/>
                    <a:p>
                      <a:r>
                        <a:rPr lang="sv-SE" sz="1050" dirty="0" smtClean="0"/>
                        <a:t>Vilka personer ska administrera IA-systemet hos er?</a:t>
                      </a:r>
                      <a:endParaRPr lang="sv-SE"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solidFill>
                            <a:schemeClr val="accent1"/>
                          </a:solidFill>
                        </a:rPr>
                        <a:t>Det är viktigt att dessa personer har god förståelse för hur er organisation fungerar och lätt för att lära sig IT-system. De blir ”Superanvändare” i IA-systemet.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t>Vilka personer ska ansvara för support </a:t>
                      </a:r>
                      <a:r>
                        <a:rPr lang="sv-SE" sz="1050" smtClean="0"/>
                        <a:t>till era användare</a:t>
                      </a:r>
                      <a:r>
                        <a:rPr lang="sv-SE" sz="1050" dirty="0" smtClean="0"/>
                        <a:t>?</a:t>
                      </a:r>
                      <a:endParaRPr lang="sv-SE"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smtClean="0">
                          <a:solidFill>
                            <a:schemeClr val="accent1"/>
                          </a:solidFill>
                        </a:rPr>
                        <a:t>T.ex. superanvändarna eller befintlig internsupport.</a:t>
                      </a:r>
                      <a:endParaRPr lang="sv-SE" sz="1050" dirty="0" smtClean="0">
                        <a:solidFill>
                          <a:schemeClr val="accent1"/>
                        </a:solidFill>
                      </a:endParaRPr>
                    </a:p>
                  </a:txBody>
                  <a:tcPr/>
                </a:tc>
              </a:tr>
              <a:tr h="370840">
                <a:tc>
                  <a:txBody>
                    <a:bodyPr/>
                    <a:lstStyle/>
                    <a:p>
                      <a:r>
                        <a:rPr lang="sv-SE" sz="1050" dirty="0" smtClean="0"/>
                        <a:t>Hur vill ni rapportera inträffade händelser?</a:t>
                      </a:r>
                      <a:endParaRPr lang="sv-SE" sz="1050" dirty="0"/>
                    </a:p>
                  </a:txBody>
                  <a:tcPr/>
                </a:tc>
                <a:tc>
                  <a:txBody>
                    <a:bodyPr/>
                    <a:lstStyle/>
                    <a:p>
                      <a:r>
                        <a:rPr lang="sv-SE" sz="1050" dirty="0" smtClean="0">
                          <a:solidFill>
                            <a:schemeClr val="accent1"/>
                          </a:solidFill>
                        </a:rPr>
                        <a:t>T.ex. genom IA-appen och/eller länkar på intranätet</a:t>
                      </a:r>
                      <a:r>
                        <a:rPr lang="sv-SE" sz="1050" baseline="0" dirty="0" smtClean="0">
                          <a:solidFill>
                            <a:schemeClr val="accent1"/>
                          </a:solidFill>
                        </a:rPr>
                        <a:t>.</a:t>
                      </a:r>
                      <a:endParaRPr lang="sv-SE" sz="1050" dirty="0">
                        <a:solidFill>
                          <a:schemeClr val="accent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t>Hur ser er organisationsstruktur och ansvarsfördelningen ut?</a:t>
                      </a:r>
                    </a:p>
                  </a:txBody>
                  <a:tcPr/>
                </a:tc>
                <a:tc>
                  <a:txBody>
                    <a:bodyPr/>
                    <a:lstStyle/>
                    <a:p>
                      <a:r>
                        <a:rPr lang="sv-SE" sz="1050" dirty="0" smtClean="0">
                          <a:solidFill>
                            <a:schemeClr val="accent1"/>
                          </a:solidFill>
                        </a:rPr>
                        <a:t>Fundera över var det kan inträffa saker och var personer är anställda, samt på vilka nivåer ni vill kunna göra uppföljningar. Fundera även över var ni brukar gå skyddsronder, arbetsmiljöronder, m.m. om ni vill använda IA-systemet för det förebyggande arbetsmiljöarbetet</a:t>
                      </a:r>
                      <a:r>
                        <a:rPr lang="sv-SE" sz="1050" baseline="0" dirty="0" smtClean="0">
                          <a:solidFill>
                            <a:schemeClr val="accent1"/>
                          </a:solidFill>
                        </a:rPr>
                        <a:t>.</a:t>
                      </a:r>
                      <a:endParaRPr lang="sv-SE" sz="1050" dirty="0">
                        <a:solidFill>
                          <a:schemeClr val="accent1"/>
                        </a:solidFill>
                      </a:endParaRPr>
                    </a:p>
                  </a:txBody>
                  <a:tcPr/>
                </a:tc>
              </a:tr>
              <a:tr h="370840">
                <a:tc>
                  <a:txBody>
                    <a:bodyPr/>
                    <a:lstStyle/>
                    <a:p>
                      <a:r>
                        <a:rPr lang="sv-SE" sz="1050" dirty="0" smtClean="0"/>
                        <a:t>Vilken process vill ni ha kring externa anmälningar till Försäkringskassan / TFA / Arbetsmiljöverket? </a:t>
                      </a:r>
                      <a:endParaRPr lang="sv-SE" sz="1050" dirty="0"/>
                    </a:p>
                  </a:txBody>
                  <a:tcPr/>
                </a:tc>
                <a:tc>
                  <a:txBody>
                    <a:bodyPr/>
                    <a:lstStyle/>
                    <a:p>
                      <a:r>
                        <a:rPr lang="sv-SE" sz="1050" dirty="0" smtClean="0">
                          <a:solidFill>
                            <a:schemeClr val="accent1"/>
                          </a:solidFill>
                        </a:rPr>
                        <a:t>Ta reda på vem som sköter dessa anmälningar idag och hur ni vill hantera dem i IA-systemet</a:t>
                      </a:r>
                      <a:endParaRPr lang="sv-SE" sz="105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t>Har beslut tagits att införa IA-systemet, och har det tagits av högsta ledningen?</a:t>
                      </a:r>
                    </a:p>
                  </a:txBody>
                  <a:tcPr>
                    <a:lnB>
                      <a:noFill/>
                    </a:lnB>
                  </a:tcPr>
                </a:tc>
                <a:tc>
                  <a:txBody>
                    <a:bodyPr/>
                    <a:lstStyle/>
                    <a:p>
                      <a:r>
                        <a:rPr lang="sv-SE" sz="1050" dirty="0" smtClean="0">
                          <a:solidFill>
                            <a:schemeClr val="accent1"/>
                          </a:solidFill>
                        </a:rPr>
                        <a:t>Det är viktigt att alla medarbetare förstår att detta är ett initiativ taget från högsta ort.</a:t>
                      </a:r>
                      <a:endParaRPr lang="sv-SE" sz="1050" dirty="0">
                        <a:solidFill>
                          <a:schemeClr val="accent1"/>
                        </a:solidFill>
                      </a:endParaRPr>
                    </a:p>
                  </a:txBody>
                  <a:tcPr>
                    <a:lnB>
                      <a:noFill/>
                    </a:lnB>
                  </a:tcPr>
                </a:tc>
              </a:tr>
              <a:tr h="370840">
                <a:tc>
                  <a:txBody>
                    <a:bodyPr/>
                    <a:lstStyle/>
                    <a:p>
                      <a:r>
                        <a:rPr lang="sv-SE" sz="1050" dirty="0" smtClean="0"/>
                        <a:t>Har anslutningsavtalet skickats in till AFA Försäkring?</a:t>
                      </a:r>
                      <a:endParaRPr lang="sv-SE" sz="1050" dirty="0"/>
                    </a:p>
                  </a:txBody>
                  <a:tcPr>
                    <a:lnL>
                      <a:noFill/>
                    </a:lnL>
                    <a:lnR>
                      <a:noFill/>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sz="1050" baseline="0" dirty="0" smtClean="0">
                          <a:solidFill>
                            <a:schemeClr val="accent1"/>
                          </a:solidFill>
                        </a:rPr>
                        <a:t>Avtalet finns att hitta i epostmeddelandet med inloggningsuppgifter. K</a:t>
                      </a:r>
                      <a:r>
                        <a:rPr lang="sv-SE" sz="1050" dirty="0" smtClean="0">
                          <a:solidFill>
                            <a:schemeClr val="accent1"/>
                          </a:solidFill>
                        </a:rPr>
                        <a:t>ontakta</a:t>
                      </a:r>
                      <a:r>
                        <a:rPr lang="sv-SE" sz="1050" baseline="0" dirty="0" smtClean="0">
                          <a:solidFill>
                            <a:schemeClr val="accent1"/>
                          </a:solidFill>
                        </a:rPr>
                        <a:t> </a:t>
                      </a:r>
                      <a:r>
                        <a:rPr lang="sv-SE" sz="1050" dirty="0" smtClean="0">
                          <a:solidFill>
                            <a:schemeClr val="accent1"/>
                          </a:solidFill>
                          <a:hlinkClick r:id="rId3"/>
                        </a:rPr>
                        <a:t>iasupport@afaforsakring.se</a:t>
                      </a:r>
                      <a:r>
                        <a:rPr lang="sv-SE" sz="1050" baseline="0" dirty="0" smtClean="0">
                          <a:solidFill>
                            <a:schemeClr val="accent1"/>
                          </a:solidFill>
                        </a:rPr>
                        <a:t> </a:t>
                      </a:r>
                      <a:r>
                        <a:rPr lang="sv-SE" sz="1050" dirty="0" smtClean="0">
                          <a:solidFill>
                            <a:schemeClr val="accent1"/>
                          </a:solidFill>
                        </a:rPr>
                        <a:t>om ni inte fått det.</a:t>
                      </a:r>
                      <a:endParaRPr lang="sv-SE" sz="1050" dirty="0">
                        <a:solidFill>
                          <a:schemeClr val="accent1"/>
                        </a:solidFill>
                      </a:endParaRPr>
                    </a:p>
                  </a:txBody>
                  <a:tcPr>
                    <a:lnL>
                      <a:noFill/>
                    </a:lnL>
                    <a:lnR>
                      <a:noFill/>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545082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cNvSpPr>
            <a:spLocks noGrp="1"/>
          </p:cNvSpPr>
          <p:nvPr>
            <p:ph sz="quarter" idx="13"/>
          </p:nvPr>
        </p:nvSpPr>
        <p:spPr>
          <a:xfrm>
            <a:off x="105222" y="1052736"/>
            <a:ext cx="7635130" cy="496813"/>
          </a:xfrm>
          <a:noFill/>
        </p:spPr>
        <p:txBody>
          <a:bodyPr lIns="180000" tIns="180000" rIns="180000" bIns="180000"/>
          <a:lstStyle/>
          <a:p>
            <a:pPr marL="0" indent="0">
              <a:spcBef>
                <a:spcPts val="0"/>
              </a:spcBef>
              <a:buNone/>
            </a:pPr>
            <a:r>
              <a:rPr lang="sv-SE" sz="1800" dirty="0"/>
              <a:t>Ytterligare frågeställningar för stora organisationer och koncerner:</a:t>
            </a:r>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i="1" dirty="0" smtClean="0"/>
          </a:p>
          <a:p>
            <a:pPr marL="0" indent="0">
              <a:spcBef>
                <a:spcPts val="0"/>
              </a:spcBef>
              <a:buNone/>
            </a:pPr>
            <a:endParaRPr lang="sv-SE" sz="1800" i="1" dirty="0" smtClean="0"/>
          </a:p>
        </p:txBody>
      </p:sp>
      <p:sp>
        <p:nvSpPr>
          <p:cNvPr id="4" name="Sidrubrik"/>
          <p:cNvSpPr>
            <a:spLocks noGrp="1"/>
          </p:cNvSpPr>
          <p:nvPr>
            <p:ph type="title"/>
          </p:nvPr>
        </p:nvSpPr>
        <p:spPr>
          <a:xfrm>
            <a:off x="1475656" y="361319"/>
            <a:ext cx="6264994" cy="792000"/>
          </a:xfrm>
        </p:spPr>
        <p:txBody>
          <a:bodyPr/>
          <a:lstStyle/>
          <a:p>
            <a:pPr algn="ctr"/>
            <a:r>
              <a:rPr lang="sv-SE" dirty="0" smtClean="0"/>
              <a:t>1.2. </a:t>
            </a:r>
            <a:r>
              <a:rPr lang="sv-SE" dirty="0"/>
              <a:t>Checklista forts.</a:t>
            </a:r>
          </a:p>
        </p:txBody>
      </p:sp>
      <p:pic>
        <p:nvPicPr>
          <p:cNvPr id="10" name="IA-logga"/>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graphicFrame>
        <p:nvGraphicFramePr>
          <p:cNvPr id="7" name="Tabell 6"/>
          <p:cNvGraphicFramePr>
            <a:graphicFrameLocks noGrp="1"/>
          </p:cNvGraphicFramePr>
          <p:nvPr>
            <p:extLst>
              <p:ext uri="{D42A27DB-BD31-4B8C-83A1-F6EECF244321}">
                <p14:modId xmlns:p14="http://schemas.microsoft.com/office/powerpoint/2010/main" val="984964764"/>
              </p:ext>
            </p:extLst>
          </p:nvPr>
        </p:nvGraphicFramePr>
        <p:xfrm>
          <a:off x="251520" y="1556792"/>
          <a:ext cx="8640960" cy="4434840"/>
        </p:xfrm>
        <a:graphic>
          <a:graphicData uri="http://schemas.openxmlformats.org/drawingml/2006/table">
            <a:tbl>
              <a:tblPr firstRow="1" bandRow="1">
                <a:tableStyleId>{85BE263C-DBD7-4A20-BB59-AAB30ACAA65A}</a:tableStyleId>
              </a:tblPr>
              <a:tblGrid>
                <a:gridCol w="3888432"/>
                <a:gridCol w="4752528"/>
              </a:tblGrid>
              <a:tr h="0">
                <a:tc>
                  <a:txBody>
                    <a:bodyPr/>
                    <a:lstStyle/>
                    <a:p>
                      <a:r>
                        <a:rPr lang="sv-SE" sz="1200" dirty="0" smtClean="0"/>
                        <a:t>Frågeställning</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c>
                  <a:txBody>
                    <a:bodyPr/>
                    <a:lstStyle/>
                    <a:p>
                      <a:r>
                        <a:rPr lang="sv-SE" sz="1200" dirty="0" smtClean="0"/>
                        <a:t>Beskrivning</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r>
              <a:tr h="370840">
                <a:tc>
                  <a:txBody>
                    <a:bodyPr/>
                    <a:lstStyle/>
                    <a:p>
                      <a:r>
                        <a:rPr lang="sv-SE" sz="1050" dirty="0" smtClean="0"/>
                        <a:t>Vilka ska ingå i projektgruppen som har hand om införandet?</a:t>
                      </a:r>
                      <a:endParaRPr lang="sv-SE" sz="1050" dirty="0"/>
                    </a:p>
                  </a:txBody>
                  <a:tcPr>
                    <a:lnT w="25400" cmpd="sng">
                      <a:noFill/>
                    </a:lnT>
                  </a:tcPr>
                </a:tc>
                <a:tc>
                  <a:txBody>
                    <a:bodyPr/>
                    <a:lstStyle/>
                    <a:p>
                      <a:r>
                        <a:rPr lang="sv-SE" sz="1050" dirty="0" smtClean="0">
                          <a:solidFill>
                            <a:schemeClr val="accent1"/>
                          </a:solidFill>
                        </a:rPr>
                        <a:t>Det är viktigt att det ingår representanter för arbetsmiljö, HR, IT, kommunikation och internutbildning, samt för miljö- och säkerhetsfrågor om ni planerar att använda IA-systemet även för dessa typer av avvikelser. Projektledaren bör ha god förståelse för hur er organisation fungerar och lätt för att lära sig nya IT-system</a:t>
                      </a:r>
                      <a:r>
                        <a:rPr lang="sv-SE" sz="1050" baseline="0" dirty="0" smtClean="0">
                          <a:solidFill>
                            <a:schemeClr val="accent1"/>
                          </a:solidFill>
                        </a:rPr>
                        <a:t>.</a:t>
                      </a:r>
                      <a:endParaRPr lang="sv-SE" sz="1050" dirty="0">
                        <a:solidFill>
                          <a:schemeClr val="accent1"/>
                        </a:solidFill>
                      </a:endParaRPr>
                    </a:p>
                  </a:txBody>
                  <a:tcPr>
                    <a:lnT w="25400" cmpd="sng">
                      <a:noFill/>
                    </a:lnT>
                  </a:tcPr>
                </a:tc>
              </a:tr>
              <a:tr h="370840">
                <a:tc>
                  <a:txBody>
                    <a:bodyPr/>
                    <a:lstStyle/>
                    <a:p>
                      <a:r>
                        <a:rPr lang="sv-SE" sz="1050" dirty="0" smtClean="0"/>
                        <a:t>Vill ni importera organisationsstrukturen, användare och händelser?</a:t>
                      </a:r>
                      <a:endParaRPr lang="sv-SE" sz="1050" dirty="0"/>
                    </a:p>
                  </a:txBody>
                  <a:tcPr/>
                </a:tc>
                <a:tc>
                  <a:txBody>
                    <a:bodyPr/>
                    <a:lstStyle/>
                    <a:p>
                      <a:r>
                        <a:rPr lang="sv-SE" sz="1050" dirty="0" smtClean="0">
                          <a:solidFill>
                            <a:schemeClr val="accent1"/>
                          </a:solidFill>
                        </a:rPr>
                        <a:t>I så fall kan ni hämta dokumenten om IA-systemets import- och exporttjänster under knappen ”Hjälp” i systemet. Dela dessa med er IT-avdelning så tidigt som möjligt.</a:t>
                      </a:r>
                      <a:endParaRPr lang="sv-SE" sz="1050" dirty="0">
                        <a:solidFill>
                          <a:schemeClr val="accent1"/>
                        </a:solidFill>
                      </a:endParaRPr>
                    </a:p>
                  </a:txBody>
                  <a:tcPr/>
                </a:tc>
              </a:tr>
              <a:tr h="370840">
                <a:tc>
                  <a:txBody>
                    <a:bodyPr/>
                    <a:lstStyle/>
                    <a:p>
                      <a:r>
                        <a:rPr lang="sv-SE" sz="1050" dirty="0" smtClean="0"/>
                        <a:t>Har ni flera organisationer som ingår i en koncern?</a:t>
                      </a:r>
                      <a:endParaRPr lang="sv-SE" sz="1050" dirty="0"/>
                    </a:p>
                  </a:txBody>
                  <a:tcPr/>
                </a:tc>
                <a:tc>
                  <a:txBody>
                    <a:bodyPr/>
                    <a:lstStyle/>
                    <a:p>
                      <a:r>
                        <a:rPr lang="sv-SE" sz="1050" dirty="0" smtClean="0">
                          <a:solidFill>
                            <a:schemeClr val="accent1"/>
                          </a:solidFill>
                        </a:rPr>
                        <a:t>Fundera över hur koncernstrukturen ser ut och vilka delar av koncernen som ska använda IA-systemet.</a:t>
                      </a:r>
                      <a:endParaRPr lang="sv-SE" sz="1050" dirty="0">
                        <a:solidFill>
                          <a:schemeClr val="accent1"/>
                        </a:solidFill>
                      </a:endParaRPr>
                    </a:p>
                  </a:txBody>
                  <a:tcPr/>
                </a:tc>
              </a:tr>
              <a:tr h="370840">
                <a:tc>
                  <a:txBody>
                    <a:bodyPr/>
                    <a:lstStyle/>
                    <a:p>
                      <a:r>
                        <a:rPr lang="sv-SE" sz="1050" dirty="0" smtClean="0"/>
                        <a:t>Har ni internationella enheter som ska använda IA-systemet?</a:t>
                      </a:r>
                      <a:endParaRPr lang="sv-SE"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solidFill>
                            <a:schemeClr val="accent1"/>
                          </a:solidFill>
                        </a:rPr>
                        <a:t>IA-systemet</a:t>
                      </a:r>
                      <a:r>
                        <a:rPr lang="sv-SE" sz="1050" baseline="0" dirty="0" smtClean="0">
                          <a:solidFill>
                            <a:schemeClr val="accent1"/>
                          </a:solidFill>
                        </a:rPr>
                        <a:t> finns på många olika språk och i en internationell version där bl.a. personnummer och elektronisk anmälan till Försäkringskassan och TFA har tagits bort. Internationella enheter delar information om sina händelser bara med koncernen, inte med branschen.</a:t>
                      </a:r>
                      <a:endParaRPr lang="sv-SE" sz="1050" dirty="0" smtClean="0">
                        <a:solidFill>
                          <a:schemeClr val="accent1"/>
                        </a:solidFill>
                      </a:endParaRPr>
                    </a:p>
                  </a:txBody>
                  <a:tcPr/>
                </a:tc>
              </a:tr>
              <a:tr h="370840">
                <a:tc>
                  <a:txBody>
                    <a:bodyPr/>
                    <a:lstStyle/>
                    <a:p>
                      <a:r>
                        <a:rPr lang="sv-SE" sz="1050" dirty="0" smtClean="0"/>
                        <a:t>Vill ni starta med ett pilottest i en del av verksamheten eller införa systemet för hela verksamheten på en gång?</a:t>
                      </a:r>
                      <a:endParaRPr lang="sv-SE"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solidFill>
                            <a:schemeClr val="accent1"/>
                          </a:solidFill>
                        </a:rPr>
                        <a:t>En</a:t>
                      </a:r>
                      <a:r>
                        <a:rPr lang="sv-SE" sz="1050" baseline="0" dirty="0" smtClean="0">
                          <a:solidFill>
                            <a:schemeClr val="accent1"/>
                          </a:solidFill>
                        </a:rPr>
                        <a:t> pilot kan vara ett bra sätt att se vilka anpassningar som behöver göras för att systemet ska passa er verksamhet. </a:t>
                      </a:r>
                      <a:endParaRPr lang="sv-SE" sz="1050" dirty="0" smtClean="0">
                        <a:solidFill>
                          <a:schemeClr val="accent1"/>
                        </a:solidFill>
                      </a:endParaRPr>
                    </a:p>
                  </a:txBody>
                  <a:tcPr/>
                </a:tc>
              </a:tr>
              <a:tr h="370840">
                <a:tc>
                  <a:txBody>
                    <a:bodyPr/>
                    <a:lstStyle/>
                    <a:p>
                      <a:r>
                        <a:rPr lang="sv-SE" sz="1050" dirty="0" smtClean="0"/>
                        <a:t>Vill ni ha möjlighet att logga in med Single Sign-On (SSO)?</a:t>
                      </a:r>
                      <a:endParaRPr lang="sv-SE" sz="1050" dirty="0"/>
                    </a:p>
                  </a:txBody>
                  <a:tcPr>
                    <a:lnB>
                      <a:noFill/>
                    </a:lnB>
                  </a:tcPr>
                </a:tc>
                <a:tc>
                  <a:txBody>
                    <a:bodyPr/>
                    <a:lstStyle/>
                    <a:p>
                      <a:r>
                        <a:rPr lang="sv-SE" sz="1050" dirty="0" smtClean="0">
                          <a:solidFill>
                            <a:schemeClr val="accent1"/>
                          </a:solidFill>
                        </a:rPr>
                        <a:t>Detta innebär att en användare som loggat in i ert företagsnätverk kan gå till IA-systemet och bli inloggad med rätt behörigheter utan att behöva ange några inloggningsuppgifter.</a:t>
                      </a:r>
                      <a:endParaRPr lang="sv-SE" sz="1050" dirty="0">
                        <a:solidFill>
                          <a:schemeClr val="accent1"/>
                        </a:solidFill>
                      </a:endParaRPr>
                    </a:p>
                  </a:txBody>
                  <a:tcPr>
                    <a:lnB>
                      <a:noFill/>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t>Hur ska administrationen och supporten hanteras?</a:t>
                      </a:r>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r>
                        <a:rPr lang="sv-SE" sz="1050" dirty="0" smtClean="0">
                          <a:solidFill>
                            <a:schemeClr val="accent1"/>
                          </a:solidFill>
                        </a:rPr>
                        <a:t>Fundera över om ni ska ha lokala administratörer, superanvändare och support eller om all support och administration av IA-systemet ska hanteras centralt hos er.</a:t>
                      </a:r>
                      <a:endParaRPr lang="sv-SE" sz="1400" dirty="0" smtClean="0"/>
                    </a:p>
                  </a:txBody>
                  <a:tcP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615939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drubrik"/>
          <p:cNvSpPr>
            <a:spLocks noGrp="1"/>
          </p:cNvSpPr>
          <p:nvPr>
            <p:ph type="title"/>
          </p:nvPr>
        </p:nvSpPr>
        <p:spPr>
          <a:xfrm>
            <a:off x="1475656" y="361319"/>
            <a:ext cx="6264994" cy="792000"/>
          </a:xfrm>
        </p:spPr>
        <p:txBody>
          <a:bodyPr/>
          <a:lstStyle/>
          <a:p>
            <a:pPr algn="ctr"/>
            <a:r>
              <a:rPr lang="sv-SE" dirty="0"/>
              <a:t>2. Planering</a:t>
            </a:r>
          </a:p>
        </p:txBody>
      </p:sp>
      <p:sp>
        <p:nvSpPr>
          <p:cNvPr id="12" name="Text"/>
          <p:cNvSpPr>
            <a:spLocks noGrp="1"/>
          </p:cNvSpPr>
          <p:nvPr>
            <p:ph sz="quarter" idx="13"/>
          </p:nvPr>
        </p:nvSpPr>
        <p:spPr>
          <a:xfrm>
            <a:off x="395536" y="1091851"/>
            <a:ext cx="8208000" cy="4569397"/>
          </a:xfrm>
          <a:noFill/>
        </p:spPr>
        <p:txBody>
          <a:bodyPr lIns="180000" tIns="180000" rIns="180000" bIns="180000"/>
          <a:lstStyle/>
          <a:p>
            <a:pPr>
              <a:spcAft>
                <a:spcPts val="600"/>
              </a:spcAft>
            </a:pPr>
            <a:r>
              <a:rPr lang="sv-SE" sz="1800" dirty="0"/>
              <a:t>Besluta vilka aktiviteter som ska genomföras och vem som ska ansvara för dem. Se </a:t>
            </a:r>
            <a:r>
              <a:rPr lang="sv-SE" sz="1800" dirty="0">
                <a:hlinkClick r:id="rId2" action="ppaction://hlinksldjump"/>
              </a:rPr>
              <a:t>aktivitetslistan</a:t>
            </a:r>
            <a:r>
              <a:rPr lang="sv-SE" sz="1800" dirty="0"/>
              <a:t> för att få stöd med vilka aktiviteter som kan behövas.</a:t>
            </a:r>
          </a:p>
          <a:p>
            <a:pPr>
              <a:spcAft>
                <a:spcPts val="600"/>
              </a:spcAft>
            </a:pPr>
            <a:r>
              <a:rPr lang="sv-SE" sz="1800" dirty="0"/>
              <a:t>Gör en tidplan för aktiviteterna, se </a:t>
            </a:r>
            <a:r>
              <a:rPr lang="sv-SE" sz="1800" u="sng" dirty="0">
                <a:hlinkClick r:id="rId3" action="ppaction://hlinksldjump"/>
              </a:rPr>
              <a:t>förslag för tidslinje</a:t>
            </a:r>
            <a:endParaRPr lang="sv-SE" sz="1800" u="sng" dirty="0"/>
          </a:p>
          <a:p>
            <a:pPr>
              <a:spcAft>
                <a:spcPts val="600"/>
              </a:spcAft>
            </a:pPr>
            <a:r>
              <a:rPr lang="sv-SE" sz="1800" dirty="0"/>
              <a:t>Gör en budget</a:t>
            </a:r>
          </a:p>
          <a:p>
            <a:pPr>
              <a:spcAft>
                <a:spcPts val="600"/>
              </a:spcAft>
            </a:pPr>
            <a:r>
              <a:rPr lang="sv-SE" sz="1800" dirty="0"/>
              <a:t>Involvera viktiga funktioner så som informationsansvariga, utbildnings-ansvariga m.fl. så tidigt som </a:t>
            </a:r>
            <a:r>
              <a:rPr lang="sv-SE" sz="1800" dirty="0" smtClean="0"/>
              <a:t>möjligt</a:t>
            </a:r>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a:p>
        </p:txBody>
      </p:sp>
      <p:pic>
        <p:nvPicPr>
          <p:cNvPr id="9" name="IA-logga"/>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Tree>
    <p:extLst>
      <p:ext uri="{BB962C8B-B14F-4D97-AF65-F5344CB8AC3E}">
        <p14:creationId xmlns:p14="http://schemas.microsoft.com/office/powerpoint/2010/main" val="126772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cNvSpPr>
            <a:spLocks noGrp="1"/>
          </p:cNvSpPr>
          <p:nvPr>
            <p:ph sz="quarter" idx="13"/>
          </p:nvPr>
        </p:nvSpPr>
        <p:spPr>
          <a:xfrm>
            <a:off x="105222" y="1052736"/>
            <a:ext cx="7635130" cy="496813"/>
          </a:xfrm>
          <a:noFill/>
        </p:spPr>
        <p:txBody>
          <a:bodyPr lIns="180000" tIns="180000" rIns="180000" bIns="180000"/>
          <a:lstStyle/>
          <a:p>
            <a:pPr marL="0" indent="0">
              <a:spcBef>
                <a:spcPts val="0"/>
              </a:spcBef>
              <a:buNone/>
            </a:pPr>
            <a:r>
              <a:rPr lang="sv-SE" sz="1800" dirty="0"/>
              <a:t>Följande aktiviteter behövs vid införandet av IA-systemet:</a:t>
            </a:r>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i="1" dirty="0" smtClean="0"/>
          </a:p>
          <a:p>
            <a:pPr marL="0" indent="0">
              <a:spcBef>
                <a:spcPts val="0"/>
              </a:spcBef>
              <a:buNone/>
            </a:pPr>
            <a:endParaRPr lang="sv-SE" sz="1800" i="1" dirty="0" smtClean="0"/>
          </a:p>
        </p:txBody>
      </p:sp>
      <p:sp>
        <p:nvSpPr>
          <p:cNvPr id="4" name="Sidrubrik"/>
          <p:cNvSpPr>
            <a:spLocks noGrp="1"/>
          </p:cNvSpPr>
          <p:nvPr>
            <p:ph type="title"/>
          </p:nvPr>
        </p:nvSpPr>
        <p:spPr>
          <a:xfrm>
            <a:off x="1475656" y="361319"/>
            <a:ext cx="6264994" cy="792000"/>
          </a:xfrm>
        </p:spPr>
        <p:txBody>
          <a:bodyPr/>
          <a:lstStyle/>
          <a:p>
            <a:pPr algn="ctr"/>
            <a:r>
              <a:rPr lang="sv-SE" dirty="0"/>
              <a:t>2.1. Aktivitetslista</a:t>
            </a:r>
          </a:p>
        </p:txBody>
      </p:sp>
      <p:pic>
        <p:nvPicPr>
          <p:cNvPr id="10" name="IA-logga"/>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graphicFrame>
        <p:nvGraphicFramePr>
          <p:cNvPr id="6" name="Tabell 5"/>
          <p:cNvGraphicFramePr>
            <a:graphicFrameLocks noGrp="1"/>
          </p:cNvGraphicFramePr>
          <p:nvPr>
            <p:extLst>
              <p:ext uri="{D42A27DB-BD31-4B8C-83A1-F6EECF244321}">
                <p14:modId xmlns:p14="http://schemas.microsoft.com/office/powerpoint/2010/main" val="1080564669"/>
              </p:ext>
            </p:extLst>
          </p:nvPr>
        </p:nvGraphicFramePr>
        <p:xfrm>
          <a:off x="251520" y="1556792"/>
          <a:ext cx="8640959" cy="3741420"/>
        </p:xfrm>
        <a:graphic>
          <a:graphicData uri="http://schemas.openxmlformats.org/drawingml/2006/table">
            <a:tbl>
              <a:tblPr firstRow="1" bandRow="1">
                <a:tableStyleId>{85BE263C-DBD7-4A20-BB59-AAB30ACAA65A}</a:tableStyleId>
              </a:tblPr>
              <a:tblGrid>
                <a:gridCol w="1452904"/>
                <a:gridCol w="4970463"/>
                <a:gridCol w="688218"/>
                <a:gridCol w="1529374"/>
              </a:tblGrid>
              <a:tr h="370840">
                <a:tc>
                  <a:txBody>
                    <a:bodyPr/>
                    <a:lstStyle/>
                    <a:p>
                      <a:r>
                        <a:rPr lang="sv-SE" sz="1200" dirty="0" smtClean="0"/>
                        <a:t>Aktivitet</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c>
                  <a:txBody>
                    <a:bodyPr/>
                    <a:lstStyle/>
                    <a:p>
                      <a:r>
                        <a:rPr lang="sv-SE" sz="1200" dirty="0" smtClean="0"/>
                        <a:t>Beskrivning</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c>
                  <a:txBody>
                    <a:bodyPr/>
                    <a:lstStyle/>
                    <a:p>
                      <a:r>
                        <a:rPr lang="sv-SE" sz="1200" dirty="0" smtClean="0"/>
                        <a:t>När?</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c>
                  <a:txBody>
                    <a:bodyPr/>
                    <a:lstStyle/>
                    <a:p>
                      <a:r>
                        <a:rPr lang="sv-SE" sz="1200" dirty="0" smtClean="0"/>
                        <a:t>Ansvarig?</a:t>
                      </a:r>
                      <a:endParaRPr lang="sv-SE" sz="1200" dirty="0"/>
                    </a:p>
                  </a:txBody>
                  <a:tcPr>
                    <a:lnL>
                      <a:noFill/>
                    </a:lnL>
                    <a:lnR>
                      <a:noFill/>
                    </a:lnR>
                    <a:lnT w="25400" cmpd="sng">
                      <a:noFill/>
                    </a:lnT>
                    <a:lnB w="25400" cmpd="sng">
                      <a:noFill/>
                    </a:lnB>
                    <a:lnTlToBr w="12700" cmpd="sng">
                      <a:noFill/>
                      <a:prstDash val="solid"/>
                    </a:lnTlToBr>
                    <a:lnBlToTr w="12700" cmpd="sng">
                      <a:noFill/>
                      <a:prstDash val="solid"/>
                    </a:lnBlToTr>
                    <a:solidFill>
                      <a:schemeClr val="accent1"/>
                    </a:solidFill>
                  </a:tcPr>
                </a:tc>
              </a:tr>
              <a:tr h="370840">
                <a:tc>
                  <a:txBody>
                    <a:bodyPr/>
                    <a:lstStyle/>
                    <a:p>
                      <a:r>
                        <a:rPr lang="sv-SE" sz="1050" dirty="0" smtClean="0"/>
                        <a:t>Konfiguration</a:t>
                      </a:r>
                      <a:endParaRPr lang="sv-SE" sz="1050" dirty="0"/>
                    </a:p>
                  </a:txBody>
                  <a:tcPr>
                    <a:lnT w="25400" cmpd="sng">
                      <a:noFill/>
                    </a:lnT>
                  </a:tcPr>
                </a:tc>
                <a:tc>
                  <a:txBody>
                    <a:bodyPr/>
                    <a:lstStyle/>
                    <a:p>
                      <a:r>
                        <a:rPr lang="sv-SE" sz="1050" dirty="0" smtClean="0">
                          <a:solidFill>
                            <a:schemeClr val="accent1"/>
                          </a:solidFill>
                        </a:rPr>
                        <a:t>Bygg upp organisationsstrukturen i IA-systemet. Skapa användarkonton</a:t>
                      </a:r>
                      <a:r>
                        <a:rPr lang="sv-SE" sz="1050" baseline="0" dirty="0" smtClean="0">
                          <a:solidFill>
                            <a:schemeClr val="accent1"/>
                          </a:solidFill>
                        </a:rPr>
                        <a:t> och ställ in deras behörigheter. </a:t>
                      </a:r>
                      <a:r>
                        <a:rPr lang="sv-SE" sz="1050" dirty="0" smtClean="0">
                          <a:solidFill>
                            <a:schemeClr val="accent1"/>
                          </a:solidFill>
                        </a:rPr>
                        <a:t>Konfigurera systemet.</a:t>
                      </a:r>
                      <a:endParaRPr lang="sv-SE" sz="1050" dirty="0">
                        <a:solidFill>
                          <a:schemeClr val="accent1"/>
                        </a:solidFill>
                      </a:endParaRPr>
                    </a:p>
                  </a:txBody>
                  <a:tcPr>
                    <a:lnT w="25400" cmpd="sng">
                      <a:noFill/>
                    </a:lnT>
                  </a:tcPr>
                </a:tc>
                <a:tc>
                  <a:txBody>
                    <a:bodyPr/>
                    <a:lstStyle/>
                    <a:p>
                      <a:endParaRPr lang="sv-SE" sz="1050" dirty="0"/>
                    </a:p>
                  </a:txBody>
                  <a:tcPr>
                    <a:lnT w="25400" cmpd="sng">
                      <a:noFill/>
                    </a:lnT>
                  </a:tcPr>
                </a:tc>
                <a:tc>
                  <a:txBody>
                    <a:bodyPr/>
                    <a:lstStyle/>
                    <a:p>
                      <a:endParaRPr lang="sv-SE" sz="1050" dirty="0"/>
                    </a:p>
                  </a:txBody>
                  <a:tcPr>
                    <a:lnT w="25400" cmpd="sng">
                      <a:noFill/>
                    </a:lnT>
                  </a:tcPr>
                </a:tc>
              </a:tr>
              <a:tr h="370840">
                <a:tc>
                  <a:txBody>
                    <a:bodyPr/>
                    <a:lstStyle/>
                    <a:p>
                      <a:r>
                        <a:rPr lang="sv-SE" sz="1050" dirty="0" smtClean="0"/>
                        <a:t>Import (eventuellt)</a:t>
                      </a:r>
                      <a:endParaRPr lang="sv-SE" sz="1050" dirty="0"/>
                    </a:p>
                  </a:txBody>
                  <a:tcPr/>
                </a:tc>
                <a:tc>
                  <a:txBody>
                    <a:bodyPr/>
                    <a:lstStyle/>
                    <a:p>
                      <a:r>
                        <a:rPr lang="sv-SE" sz="1050" dirty="0" smtClean="0">
                          <a:solidFill>
                            <a:schemeClr val="accent1"/>
                          </a:solidFill>
                        </a:rPr>
                        <a:t>Bestäm om</a:t>
                      </a:r>
                      <a:r>
                        <a:rPr lang="sv-SE" sz="1050" baseline="0" dirty="0" smtClean="0">
                          <a:solidFill>
                            <a:schemeClr val="accent1"/>
                          </a:solidFill>
                        </a:rPr>
                        <a:t> ni vill importera och vad som ska importeras. </a:t>
                      </a:r>
                      <a:r>
                        <a:rPr lang="sv-SE" sz="1050" dirty="0" smtClean="0">
                          <a:solidFill>
                            <a:schemeClr val="accent1"/>
                          </a:solidFill>
                        </a:rPr>
                        <a:t>Skapa filer och börja testa importer. </a:t>
                      </a:r>
                      <a:endParaRPr lang="sv-SE" sz="1050" dirty="0">
                        <a:solidFill>
                          <a:schemeClr val="accent1"/>
                        </a:solidFill>
                      </a:endParaRPr>
                    </a:p>
                  </a:txBody>
                  <a:tcPr/>
                </a:tc>
                <a:tc>
                  <a:txBody>
                    <a:bodyPr/>
                    <a:lstStyle/>
                    <a:p>
                      <a:endParaRPr lang="sv-SE" sz="1050" dirty="0"/>
                    </a:p>
                  </a:txBody>
                  <a:tcPr/>
                </a:tc>
                <a:tc>
                  <a:txBody>
                    <a:bodyPr/>
                    <a:lstStyle/>
                    <a:p>
                      <a:endParaRPr lang="sv-SE" sz="1050" dirty="0"/>
                    </a:p>
                  </a:txBody>
                  <a:tcPr/>
                </a:tc>
              </a:tr>
              <a:tr h="370840">
                <a:tc>
                  <a:txBody>
                    <a:bodyPr/>
                    <a:lstStyle/>
                    <a:p>
                      <a:r>
                        <a:rPr lang="sv-SE" sz="1050" dirty="0" smtClean="0"/>
                        <a:t>Kommunikation</a:t>
                      </a:r>
                      <a:endParaRPr lang="sv-SE" sz="1050" dirty="0"/>
                    </a:p>
                  </a:txBody>
                  <a:tcPr/>
                </a:tc>
                <a:tc>
                  <a:txBody>
                    <a:bodyPr/>
                    <a:lstStyle/>
                    <a:p>
                      <a:r>
                        <a:rPr lang="sv-SE" sz="1050" dirty="0" smtClean="0">
                          <a:solidFill>
                            <a:schemeClr val="accent1"/>
                          </a:solidFill>
                        </a:rPr>
                        <a:t>Allmän information om IA-systemet (varför och hur det ska användas) på anslagstavlor, intranätet, möten, i interntidning m.m. </a:t>
                      </a:r>
                      <a:endParaRPr lang="sv-SE" sz="1050" dirty="0">
                        <a:solidFill>
                          <a:schemeClr val="accent1"/>
                        </a:solidFill>
                      </a:endParaRPr>
                    </a:p>
                  </a:txBody>
                  <a:tcPr/>
                </a:tc>
                <a:tc>
                  <a:txBody>
                    <a:bodyPr/>
                    <a:lstStyle/>
                    <a:p>
                      <a:endParaRPr lang="sv-SE" sz="1050" dirty="0"/>
                    </a:p>
                  </a:txBody>
                  <a:tcPr/>
                </a:tc>
                <a:tc>
                  <a:txBody>
                    <a:bodyPr/>
                    <a:lstStyle/>
                    <a:p>
                      <a:endParaRPr lang="sv-SE" sz="1050" dirty="0"/>
                    </a:p>
                  </a:txBody>
                  <a:tcPr/>
                </a:tc>
              </a:tr>
              <a:tr h="370840">
                <a:tc>
                  <a:txBody>
                    <a:bodyPr/>
                    <a:lstStyle/>
                    <a:p>
                      <a:r>
                        <a:rPr lang="sv-SE" sz="1050" dirty="0" smtClean="0"/>
                        <a:t>Utbildning</a:t>
                      </a:r>
                      <a:endParaRPr lang="sv-SE" sz="1050" dirty="0"/>
                    </a:p>
                  </a:txBody>
                  <a:tcPr/>
                </a:tc>
                <a:tc>
                  <a:txBody>
                    <a:bodyPr/>
                    <a:lstStyle/>
                    <a:p>
                      <a:r>
                        <a:rPr lang="sv-SE" sz="1050" dirty="0" smtClean="0">
                          <a:solidFill>
                            <a:schemeClr val="accent1"/>
                          </a:solidFill>
                        </a:rPr>
                        <a:t>Utbildning för superanvändare (hos AFA Försäkring). </a:t>
                      </a:r>
                      <a:endParaRPr lang="sv-SE" sz="1050" dirty="0">
                        <a:solidFill>
                          <a:schemeClr val="accent1"/>
                        </a:solidFill>
                      </a:endParaRPr>
                    </a:p>
                  </a:txBody>
                  <a:tcPr/>
                </a:tc>
                <a:tc>
                  <a:txBody>
                    <a:bodyPr/>
                    <a:lstStyle/>
                    <a:p>
                      <a:endParaRPr lang="sv-SE" sz="1050" dirty="0"/>
                    </a:p>
                  </a:txBody>
                  <a:tcPr/>
                </a:tc>
                <a:tc>
                  <a:txBody>
                    <a:bodyPr/>
                    <a:lstStyle/>
                    <a:p>
                      <a:endParaRPr lang="sv-SE" sz="105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t>Utbildning</a:t>
                      </a:r>
                    </a:p>
                    <a:p>
                      <a:endParaRPr lang="sv-SE"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solidFill>
                            <a:schemeClr val="accent1"/>
                          </a:solidFill>
                        </a:rPr>
                        <a:t>Intern</a:t>
                      </a:r>
                      <a:r>
                        <a:rPr lang="sv-SE" sz="1050" baseline="0" dirty="0" smtClean="0">
                          <a:solidFill>
                            <a:schemeClr val="accent1"/>
                          </a:solidFill>
                        </a:rPr>
                        <a:t> utbildning av alla chefer med arbetsmiljöansvar och alla skyddsombud.</a:t>
                      </a:r>
                      <a:endParaRPr lang="sv-SE" sz="1050" dirty="0" smtClean="0">
                        <a:solidFill>
                          <a:schemeClr val="accent1"/>
                        </a:solidFill>
                      </a:endParaRPr>
                    </a:p>
                  </a:txBody>
                  <a:tcPr/>
                </a:tc>
                <a:tc>
                  <a:txBody>
                    <a:bodyPr/>
                    <a:lstStyle/>
                    <a:p>
                      <a:endParaRPr lang="sv-SE" sz="1050" dirty="0"/>
                    </a:p>
                  </a:txBody>
                  <a:tcPr/>
                </a:tc>
                <a:tc>
                  <a:txBody>
                    <a:bodyPr/>
                    <a:lstStyle/>
                    <a:p>
                      <a:endParaRPr lang="sv-SE" sz="1050" dirty="0"/>
                    </a:p>
                  </a:txBody>
                  <a:tcPr/>
                </a:tc>
              </a:tr>
              <a:tr h="370840">
                <a:tc>
                  <a:txBody>
                    <a:bodyPr/>
                    <a:lstStyle/>
                    <a:p>
                      <a:r>
                        <a:rPr lang="sv-SE" sz="1050" dirty="0" smtClean="0"/>
                        <a:t>Pilottest (eventuellt)</a:t>
                      </a:r>
                      <a:endParaRPr lang="sv-SE" sz="1050" dirty="0"/>
                    </a:p>
                  </a:txBody>
                  <a:tcPr/>
                </a:tc>
                <a:tc>
                  <a:txBody>
                    <a:bodyPr/>
                    <a:lstStyle/>
                    <a:p>
                      <a:r>
                        <a:rPr lang="sv-SE" sz="1050" dirty="0" smtClean="0">
                          <a:solidFill>
                            <a:schemeClr val="accent1"/>
                          </a:solidFill>
                        </a:rPr>
                        <a:t>Bestäm på vilken avdelning eller i</a:t>
                      </a:r>
                      <a:r>
                        <a:rPr lang="sv-SE" sz="1050" baseline="0" dirty="0" smtClean="0">
                          <a:solidFill>
                            <a:schemeClr val="accent1"/>
                          </a:solidFill>
                        </a:rPr>
                        <a:t> vilket bolag det ska göras. Utbilda de chefer och skyddsombud som ska delta i piloten.</a:t>
                      </a:r>
                      <a:endParaRPr lang="sv-SE" sz="1050" dirty="0">
                        <a:solidFill>
                          <a:schemeClr val="accent1"/>
                        </a:solidFill>
                      </a:endParaRPr>
                    </a:p>
                  </a:txBody>
                  <a:tcPr/>
                </a:tc>
                <a:tc>
                  <a:txBody>
                    <a:bodyPr/>
                    <a:lstStyle/>
                    <a:p>
                      <a:endParaRPr lang="sv-SE" sz="1050" dirty="0"/>
                    </a:p>
                  </a:txBody>
                  <a:tcPr/>
                </a:tc>
                <a:tc>
                  <a:txBody>
                    <a:bodyPr/>
                    <a:lstStyle/>
                    <a:p>
                      <a:endParaRPr lang="sv-SE" sz="105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t>Intern support</a:t>
                      </a:r>
                    </a:p>
                  </a:txBody>
                  <a:tcPr>
                    <a:lnB>
                      <a:noFill/>
                    </a:lnB>
                  </a:tcPr>
                </a:tc>
                <a:tc>
                  <a:txBody>
                    <a:bodyPr/>
                    <a:lstStyle/>
                    <a:p>
                      <a:r>
                        <a:rPr lang="sv-SE" sz="1050" dirty="0" smtClean="0">
                          <a:solidFill>
                            <a:schemeClr val="accent1"/>
                          </a:solidFill>
                        </a:rPr>
                        <a:t>Bestäm hur</a:t>
                      </a:r>
                      <a:r>
                        <a:rPr lang="sv-SE" sz="1050" baseline="0" dirty="0" smtClean="0">
                          <a:solidFill>
                            <a:schemeClr val="accent1"/>
                          </a:solidFill>
                        </a:rPr>
                        <a:t> den interna supporten ska hanteras (lokalt eller centralt).</a:t>
                      </a:r>
                      <a:endParaRPr lang="sv-SE" sz="1050" dirty="0">
                        <a:solidFill>
                          <a:schemeClr val="accent1"/>
                        </a:solidFill>
                      </a:endParaRPr>
                    </a:p>
                  </a:txBody>
                  <a:tcPr/>
                </a:tc>
                <a:tc>
                  <a:txBody>
                    <a:bodyPr/>
                    <a:lstStyle/>
                    <a:p>
                      <a:endParaRPr lang="sv-SE" sz="1050" dirty="0"/>
                    </a:p>
                  </a:txBody>
                  <a:tcPr/>
                </a:tc>
                <a:tc>
                  <a:txBody>
                    <a:bodyPr/>
                    <a:lstStyle/>
                    <a:p>
                      <a:endParaRPr lang="sv-SE" sz="1050" dirty="0"/>
                    </a:p>
                  </a:txBody>
                  <a:tcPr/>
                </a:tc>
              </a:tr>
              <a:tr h="370840">
                <a:tc>
                  <a:txBody>
                    <a:bodyPr/>
                    <a:lstStyle/>
                    <a:p>
                      <a:r>
                        <a:rPr lang="sv-SE" sz="1050" dirty="0" smtClean="0"/>
                        <a:t>Mål</a:t>
                      </a:r>
                      <a:endParaRPr lang="sv-SE" sz="1050" dirty="0"/>
                    </a:p>
                  </a:txBody>
                  <a:tcPr>
                    <a:lnL>
                      <a:noFill/>
                    </a:lnL>
                    <a:lnR>
                      <a:noFill/>
                    </a:lnR>
                    <a:lnT>
                      <a:noFill/>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50" dirty="0" smtClean="0">
                          <a:solidFill>
                            <a:schemeClr val="accent1"/>
                          </a:solidFill>
                        </a:rPr>
                        <a:t>Sätt upp mål med införandet, t.ex. att alla medarbetare ska veta varför och hur man rapporterar tillbud och risker, att varje</a:t>
                      </a:r>
                      <a:r>
                        <a:rPr lang="sv-SE" sz="1050" baseline="0" dirty="0" smtClean="0">
                          <a:solidFill>
                            <a:schemeClr val="accent1"/>
                          </a:solidFill>
                        </a:rPr>
                        <a:t> anställd ska rapportera två händelser per år</a:t>
                      </a:r>
                      <a:r>
                        <a:rPr lang="sv-SE" sz="1050" dirty="0" smtClean="0">
                          <a:solidFill>
                            <a:schemeClr val="accent1"/>
                          </a:solidFill>
                        </a:rPr>
                        <a:t>. Bestäm hur målen ska följas</a:t>
                      </a:r>
                      <a:r>
                        <a:rPr lang="sv-SE" sz="1050" baseline="0" dirty="0" smtClean="0">
                          <a:solidFill>
                            <a:schemeClr val="accent1"/>
                          </a:solidFill>
                        </a:rPr>
                        <a:t> upp.</a:t>
                      </a:r>
                      <a:endParaRPr lang="sv-SE" sz="1050" dirty="0">
                        <a:solidFill>
                          <a:schemeClr val="accent1"/>
                        </a:solidFill>
                      </a:endParaRPr>
                    </a:p>
                  </a:txBody>
                  <a:tcPr>
                    <a:lnL>
                      <a:noFill/>
                    </a:lnL>
                    <a:lnB w="12700" cap="flat" cmpd="sng" algn="ctr">
                      <a:solidFill>
                        <a:schemeClr val="bg2">
                          <a:lumMod val="20000"/>
                          <a:lumOff val="80000"/>
                        </a:schemeClr>
                      </a:solidFill>
                      <a:prstDash val="solid"/>
                      <a:round/>
                      <a:headEnd type="none" w="med" len="med"/>
                      <a:tailEnd type="none" w="med" len="med"/>
                    </a:lnB>
                  </a:tcPr>
                </a:tc>
                <a:tc>
                  <a:txBody>
                    <a:bodyPr/>
                    <a:lstStyle/>
                    <a:p>
                      <a:endParaRPr lang="sv-SE" sz="1050" dirty="0"/>
                    </a:p>
                  </a:txBody>
                  <a:tcPr>
                    <a:lnB w="12700" cap="flat" cmpd="sng" algn="ctr">
                      <a:solidFill>
                        <a:schemeClr val="bg2">
                          <a:lumMod val="20000"/>
                          <a:lumOff val="80000"/>
                        </a:schemeClr>
                      </a:solidFill>
                      <a:prstDash val="solid"/>
                      <a:round/>
                      <a:headEnd type="none" w="med" len="med"/>
                      <a:tailEnd type="none" w="med" len="med"/>
                    </a:lnB>
                  </a:tcPr>
                </a:tc>
                <a:tc>
                  <a:txBody>
                    <a:bodyPr/>
                    <a:lstStyle/>
                    <a:p>
                      <a:endParaRPr lang="sv-SE" sz="1050" dirty="0"/>
                    </a:p>
                  </a:txBody>
                  <a:tcPr>
                    <a:lnB w="12700" cap="flat" cmpd="sng" algn="ctr">
                      <a:solidFill>
                        <a:schemeClr val="bg2">
                          <a:lumMod val="20000"/>
                          <a:lumOff val="8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6183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idrubrik"/>
          <p:cNvSpPr txBox="1">
            <a:spLocks/>
          </p:cNvSpPr>
          <p:nvPr/>
        </p:nvSpPr>
        <p:spPr>
          <a:xfrm>
            <a:off x="1262656" y="361319"/>
            <a:ext cx="6477993" cy="691417"/>
          </a:xfrm>
          <a:prstGeom prst="rect">
            <a:avLst/>
          </a:prstGeom>
        </p:spPr>
        <p:txBody>
          <a:bodyPr/>
          <a:lstStyle>
            <a:lvl1pPr algn="l" defTabSz="914400" rtl="0" eaLnBrk="1" latinLnBrk="0" hangingPunct="1">
              <a:spcBef>
                <a:spcPct val="0"/>
              </a:spcBef>
              <a:buNone/>
              <a:defRPr sz="2800" b="0" kern="1200">
                <a:solidFill>
                  <a:srgbClr val="326295"/>
                </a:solidFill>
                <a:latin typeface="+mj-lt"/>
                <a:ea typeface="+mj-ea"/>
                <a:cs typeface="+mj-cs"/>
              </a:defRPr>
            </a:lvl1pPr>
          </a:lstStyle>
          <a:p>
            <a:pPr algn="ctr"/>
            <a:r>
              <a:rPr lang="sv-SE" dirty="0"/>
              <a:t>2.2. Tidslinje för införandet</a:t>
            </a:r>
          </a:p>
        </p:txBody>
      </p:sp>
      <p:pic>
        <p:nvPicPr>
          <p:cNvPr id="40" name="IA-logga"/>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grpSp>
        <p:nvGrpSpPr>
          <p:cNvPr id="31" name="Grupp 30"/>
          <p:cNvGrpSpPr/>
          <p:nvPr/>
        </p:nvGrpSpPr>
        <p:grpSpPr>
          <a:xfrm>
            <a:off x="251520" y="1211756"/>
            <a:ext cx="8568952" cy="5385596"/>
            <a:chOff x="251520" y="1211756"/>
            <a:chExt cx="8568952" cy="5385596"/>
          </a:xfrm>
        </p:grpSpPr>
        <p:sp>
          <p:nvSpPr>
            <p:cNvPr id="32" name="Höger 31"/>
            <p:cNvSpPr/>
            <p:nvPr/>
          </p:nvSpPr>
          <p:spPr>
            <a:xfrm>
              <a:off x="842640" y="3284984"/>
              <a:ext cx="7101332" cy="504056"/>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med rundade hörn 32"/>
            <p:cNvSpPr/>
            <p:nvPr/>
          </p:nvSpPr>
          <p:spPr>
            <a:xfrm>
              <a:off x="2843808" y="2574746"/>
              <a:ext cx="1082346" cy="534512"/>
            </a:xfrm>
            <a:prstGeom prst="roundRect">
              <a:avLst/>
            </a:prstGeom>
            <a:solidFill>
              <a:srgbClr val="84CA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Initial konfiguration</a:t>
              </a:r>
              <a:endParaRPr lang="sv-SE" sz="1050" dirty="0"/>
            </a:p>
          </p:txBody>
        </p:sp>
        <p:sp>
          <p:nvSpPr>
            <p:cNvPr id="34" name="Rektangel med rundade hörn 33"/>
            <p:cNvSpPr/>
            <p:nvPr/>
          </p:nvSpPr>
          <p:spPr>
            <a:xfrm>
              <a:off x="5652120" y="2564904"/>
              <a:ext cx="1144845" cy="560904"/>
            </a:xfrm>
            <a:prstGeom prst="roundRect">
              <a:avLst/>
            </a:prstGeom>
            <a:solidFill>
              <a:srgbClr val="84CAC6"/>
            </a:solidFill>
            <a:ln>
              <a:solidFill>
                <a:srgbClr val="84CA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Justeringar efter utvärdering</a:t>
              </a:r>
              <a:endParaRPr lang="sv-SE" sz="1050" dirty="0"/>
            </a:p>
          </p:txBody>
        </p:sp>
        <p:sp>
          <p:nvSpPr>
            <p:cNvPr id="35" name="Rektangel med rundade hörn 34"/>
            <p:cNvSpPr/>
            <p:nvPr/>
          </p:nvSpPr>
          <p:spPr>
            <a:xfrm>
              <a:off x="3992411" y="2564904"/>
              <a:ext cx="986484" cy="560904"/>
            </a:xfrm>
            <a:prstGeom prst="roundRect">
              <a:avLst/>
            </a:prstGeom>
            <a:solidFill>
              <a:srgbClr val="84CAC6"/>
            </a:solidFill>
            <a:ln>
              <a:solidFill>
                <a:srgbClr val="84CA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Pilot</a:t>
              </a:r>
              <a:endParaRPr lang="sv-SE" sz="1050" dirty="0"/>
            </a:p>
          </p:txBody>
        </p:sp>
        <p:sp>
          <p:nvSpPr>
            <p:cNvPr id="36" name="Rektangel med rundade hörn 35"/>
            <p:cNvSpPr/>
            <p:nvPr/>
          </p:nvSpPr>
          <p:spPr>
            <a:xfrm>
              <a:off x="1301375" y="4167294"/>
              <a:ext cx="1038377" cy="917890"/>
            </a:xfrm>
            <a:prstGeom prst="roundRect">
              <a:avLst/>
            </a:prstGeom>
            <a:solidFill>
              <a:srgbClr val="326295"/>
            </a:solidFill>
            <a:ln>
              <a:solidFill>
                <a:srgbClr val="3262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Information om IA, t.ex. på intranätet</a:t>
              </a:r>
              <a:endParaRPr lang="sv-SE" sz="1050" dirty="0"/>
            </a:p>
          </p:txBody>
        </p:sp>
        <p:sp>
          <p:nvSpPr>
            <p:cNvPr id="37" name="Rektangel med rundade hörn 36"/>
            <p:cNvSpPr/>
            <p:nvPr/>
          </p:nvSpPr>
          <p:spPr>
            <a:xfrm>
              <a:off x="4031592" y="4167294"/>
              <a:ext cx="1029004" cy="917890"/>
            </a:xfrm>
            <a:prstGeom prst="roundRect">
              <a:avLst/>
            </a:prstGeom>
            <a:solidFill>
              <a:srgbClr val="326295"/>
            </a:solidFill>
            <a:ln>
              <a:solidFill>
                <a:srgbClr val="3262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Information om piloten</a:t>
              </a:r>
              <a:endParaRPr lang="sv-SE" sz="1050" dirty="0"/>
            </a:p>
          </p:txBody>
        </p:sp>
        <p:sp>
          <p:nvSpPr>
            <p:cNvPr id="38" name="Rektangel med rundade hörn 37"/>
            <p:cNvSpPr/>
            <p:nvPr/>
          </p:nvSpPr>
          <p:spPr>
            <a:xfrm>
              <a:off x="6156176" y="5375455"/>
              <a:ext cx="1218474" cy="1183639"/>
            </a:xfrm>
            <a:prstGeom prst="roundRect">
              <a:avLst/>
            </a:prstGeom>
            <a:solidFill>
              <a:srgbClr val="669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Utbildning av alla chefer och skyddsombud</a:t>
              </a:r>
              <a:endParaRPr lang="sv-SE" sz="1050" dirty="0"/>
            </a:p>
          </p:txBody>
        </p:sp>
        <p:sp>
          <p:nvSpPr>
            <p:cNvPr id="39" name="Rektangel med rundade hörn 38"/>
            <p:cNvSpPr/>
            <p:nvPr/>
          </p:nvSpPr>
          <p:spPr>
            <a:xfrm>
              <a:off x="1797419" y="5391651"/>
              <a:ext cx="1406429" cy="1183640"/>
            </a:xfrm>
            <a:prstGeom prst="roundRect">
              <a:avLst/>
            </a:prstGeom>
            <a:solidFill>
              <a:srgbClr val="669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Utbildning av superanvändare, enhets-administratörer och internutbildare</a:t>
              </a:r>
              <a:endParaRPr lang="sv-SE" sz="1050" dirty="0"/>
            </a:p>
          </p:txBody>
        </p:sp>
        <p:sp>
          <p:nvSpPr>
            <p:cNvPr id="46" name="Rektangel med rundade hörn 45"/>
            <p:cNvSpPr/>
            <p:nvPr/>
          </p:nvSpPr>
          <p:spPr>
            <a:xfrm>
              <a:off x="3344905" y="5389388"/>
              <a:ext cx="1299103" cy="1169707"/>
            </a:xfrm>
            <a:prstGeom prst="roundRect">
              <a:avLst/>
            </a:prstGeom>
            <a:solidFill>
              <a:srgbClr val="6697CC"/>
            </a:solidFill>
            <a:ln>
              <a:solidFill>
                <a:srgbClr val="6697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Utbildning av chefer, skyddsombud och andra som ingår i piloten</a:t>
              </a:r>
              <a:endParaRPr lang="sv-SE" sz="1050" dirty="0"/>
            </a:p>
          </p:txBody>
        </p:sp>
        <p:sp>
          <p:nvSpPr>
            <p:cNvPr id="51" name="Rektangel med rundade hörn 50"/>
            <p:cNvSpPr/>
            <p:nvPr/>
          </p:nvSpPr>
          <p:spPr>
            <a:xfrm>
              <a:off x="6444208" y="4167295"/>
              <a:ext cx="1347918" cy="917890"/>
            </a:xfrm>
            <a:prstGeom prst="roundRect">
              <a:avLst/>
            </a:prstGeom>
            <a:solidFill>
              <a:srgbClr val="326295"/>
            </a:solidFill>
            <a:ln>
              <a:solidFill>
                <a:srgbClr val="3262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Information om varför och hur man använder IA till alla anställda</a:t>
              </a:r>
              <a:endParaRPr lang="sv-SE" sz="1050" dirty="0"/>
            </a:p>
          </p:txBody>
        </p:sp>
        <p:sp>
          <p:nvSpPr>
            <p:cNvPr id="52" name="Rektangel med rundade hörn 51"/>
            <p:cNvSpPr/>
            <p:nvPr/>
          </p:nvSpPr>
          <p:spPr>
            <a:xfrm>
              <a:off x="838148" y="1211756"/>
              <a:ext cx="1051919" cy="936104"/>
            </a:xfrm>
            <a:prstGeom prst="roundRect">
              <a:avLst/>
            </a:prstGeom>
            <a:solidFill>
              <a:srgbClr val="FF9E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Beslut att införa IA-systemet</a:t>
              </a:r>
            </a:p>
          </p:txBody>
        </p:sp>
        <p:sp>
          <p:nvSpPr>
            <p:cNvPr id="53" name="Rektangel med rundade hörn 52"/>
            <p:cNvSpPr/>
            <p:nvPr/>
          </p:nvSpPr>
          <p:spPr>
            <a:xfrm>
              <a:off x="2012631" y="1211756"/>
              <a:ext cx="1191217" cy="993108"/>
            </a:xfrm>
            <a:prstGeom prst="roundRect">
              <a:avLst/>
            </a:prstGeom>
            <a:solidFill>
              <a:srgbClr val="FF9E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Tillsätta super-användare och projektgrupp</a:t>
              </a:r>
              <a:endParaRPr lang="sv-SE" sz="1050" dirty="0"/>
            </a:p>
          </p:txBody>
        </p:sp>
        <p:sp>
          <p:nvSpPr>
            <p:cNvPr id="54" name="Rektangel med rundade hörn 53"/>
            <p:cNvSpPr/>
            <p:nvPr/>
          </p:nvSpPr>
          <p:spPr>
            <a:xfrm>
              <a:off x="4745448" y="1211756"/>
              <a:ext cx="1122696" cy="993108"/>
            </a:xfrm>
            <a:prstGeom prst="roundRect">
              <a:avLst/>
            </a:prstGeom>
            <a:solidFill>
              <a:srgbClr val="FF9E71"/>
            </a:solidFill>
            <a:ln>
              <a:solidFill>
                <a:srgbClr val="FF9E7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Utvärdering av piloten och beslut om fortsättning</a:t>
              </a:r>
              <a:endParaRPr lang="sv-SE" sz="1050" dirty="0"/>
            </a:p>
          </p:txBody>
        </p:sp>
        <p:sp>
          <p:nvSpPr>
            <p:cNvPr id="73" name="textruta 72"/>
            <p:cNvSpPr txBox="1"/>
            <p:nvPr/>
          </p:nvSpPr>
          <p:spPr>
            <a:xfrm>
              <a:off x="251520" y="1268760"/>
              <a:ext cx="400110" cy="791242"/>
            </a:xfrm>
            <a:prstGeom prst="rect">
              <a:avLst/>
            </a:prstGeom>
            <a:noFill/>
          </p:spPr>
          <p:txBody>
            <a:bodyPr vert="vert270" wrap="none" rtlCol="0">
              <a:spAutoFit/>
            </a:bodyPr>
            <a:lstStyle/>
            <a:p>
              <a:r>
                <a:rPr lang="sv-SE" sz="1400" cap="all" dirty="0" smtClean="0">
                  <a:solidFill>
                    <a:srgbClr val="FF9E71"/>
                  </a:solidFill>
                </a:rPr>
                <a:t>Beslut</a:t>
              </a:r>
              <a:endParaRPr lang="sv-SE" sz="1400" cap="all" dirty="0">
                <a:solidFill>
                  <a:srgbClr val="FF9E71"/>
                </a:solidFill>
              </a:endParaRPr>
            </a:p>
          </p:txBody>
        </p:sp>
        <p:sp>
          <p:nvSpPr>
            <p:cNvPr id="74" name="textruta 73"/>
            <p:cNvSpPr txBox="1"/>
            <p:nvPr/>
          </p:nvSpPr>
          <p:spPr>
            <a:xfrm>
              <a:off x="251520" y="2492896"/>
              <a:ext cx="400110" cy="831318"/>
            </a:xfrm>
            <a:prstGeom prst="rect">
              <a:avLst/>
            </a:prstGeom>
            <a:noFill/>
          </p:spPr>
          <p:txBody>
            <a:bodyPr vert="vert270" wrap="none" rtlCol="0">
              <a:spAutoFit/>
            </a:bodyPr>
            <a:lstStyle/>
            <a:p>
              <a:r>
                <a:rPr lang="sv-SE" sz="1400" cap="all" dirty="0" smtClean="0">
                  <a:solidFill>
                    <a:srgbClr val="84CAC6"/>
                  </a:solidFill>
                </a:rPr>
                <a:t>System</a:t>
              </a:r>
              <a:endParaRPr lang="sv-SE" sz="1400" cap="all" dirty="0">
                <a:solidFill>
                  <a:srgbClr val="84CAC6"/>
                </a:solidFill>
              </a:endParaRPr>
            </a:p>
          </p:txBody>
        </p:sp>
        <p:sp>
          <p:nvSpPr>
            <p:cNvPr id="75" name="textruta 74"/>
            <p:cNvSpPr txBox="1"/>
            <p:nvPr/>
          </p:nvSpPr>
          <p:spPr>
            <a:xfrm>
              <a:off x="251520" y="3758543"/>
              <a:ext cx="400110" cy="1614673"/>
            </a:xfrm>
            <a:prstGeom prst="rect">
              <a:avLst/>
            </a:prstGeom>
            <a:noFill/>
          </p:spPr>
          <p:txBody>
            <a:bodyPr vert="vert270" wrap="none" rtlCol="0">
              <a:spAutoFit/>
            </a:bodyPr>
            <a:lstStyle/>
            <a:p>
              <a:r>
                <a:rPr lang="sv-SE" sz="1400" cap="all" dirty="0" smtClean="0">
                  <a:solidFill>
                    <a:srgbClr val="326295"/>
                  </a:solidFill>
                </a:rPr>
                <a:t>kommunikation</a:t>
              </a:r>
              <a:endParaRPr lang="sv-SE" sz="1400" cap="all" dirty="0">
                <a:solidFill>
                  <a:srgbClr val="326295"/>
                </a:solidFill>
              </a:endParaRPr>
            </a:p>
          </p:txBody>
        </p:sp>
        <p:sp>
          <p:nvSpPr>
            <p:cNvPr id="76" name="textruta 75"/>
            <p:cNvSpPr txBox="1"/>
            <p:nvPr/>
          </p:nvSpPr>
          <p:spPr>
            <a:xfrm>
              <a:off x="261103" y="5418183"/>
              <a:ext cx="400110" cy="1179169"/>
            </a:xfrm>
            <a:prstGeom prst="rect">
              <a:avLst/>
            </a:prstGeom>
            <a:noFill/>
          </p:spPr>
          <p:txBody>
            <a:bodyPr vert="vert270" wrap="none" rtlCol="0">
              <a:spAutoFit/>
            </a:bodyPr>
            <a:lstStyle/>
            <a:p>
              <a:r>
                <a:rPr lang="sv-SE" sz="1400" cap="all" dirty="0" smtClean="0">
                  <a:solidFill>
                    <a:srgbClr val="6697CC"/>
                  </a:solidFill>
                </a:rPr>
                <a:t>Utbildning</a:t>
              </a:r>
              <a:endParaRPr lang="sv-SE" sz="1400" cap="all" dirty="0">
                <a:solidFill>
                  <a:srgbClr val="6697CC"/>
                </a:solidFill>
              </a:endParaRPr>
            </a:p>
          </p:txBody>
        </p:sp>
        <p:sp>
          <p:nvSpPr>
            <p:cNvPr id="77" name="Rektangel med rundade hörn 76"/>
            <p:cNvSpPr/>
            <p:nvPr/>
          </p:nvSpPr>
          <p:spPr>
            <a:xfrm>
              <a:off x="8100392" y="3212976"/>
              <a:ext cx="720080" cy="648072"/>
            </a:xfrm>
            <a:prstGeom prst="roundRect">
              <a:avLst/>
            </a:prstGeom>
            <a:solidFill>
              <a:srgbClr val="EFC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START</a:t>
              </a:r>
              <a:endParaRPr lang="sv-SE" sz="1050" dirty="0"/>
            </a:p>
          </p:txBody>
        </p:sp>
      </p:grpSp>
    </p:spTree>
    <p:extLst>
      <p:ext uri="{BB962C8B-B14F-4D97-AF65-F5344CB8AC3E}">
        <p14:creationId xmlns:p14="http://schemas.microsoft.com/office/powerpoint/2010/main" val="1680960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drubrik"/>
          <p:cNvSpPr>
            <a:spLocks noGrp="1"/>
          </p:cNvSpPr>
          <p:nvPr>
            <p:ph type="title"/>
          </p:nvPr>
        </p:nvSpPr>
        <p:spPr>
          <a:xfrm>
            <a:off x="1475656" y="361319"/>
            <a:ext cx="6264994" cy="792000"/>
          </a:xfrm>
        </p:spPr>
        <p:txBody>
          <a:bodyPr/>
          <a:lstStyle/>
          <a:p>
            <a:pPr algn="ctr"/>
            <a:r>
              <a:rPr lang="sv-SE" dirty="0"/>
              <a:t>3. Genomförande</a:t>
            </a:r>
          </a:p>
        </p:txBody>
      </p:sp>
      <p:sp>
        <p:nvSpPr>
          <p:cNvPr id="12" name="Text"/>
          <p:cNvSpPr>
            <a:spLocks noGrp="1"/>
          </p:cNvSpPr>
          <p:nvPr>
            <p:ph sz="quarter" idx="13"/>
          </p:nvPr>
        </p:nvSpPr>
        <p:spPr>
          <a:xfrm>
            <a:off x="395536" y="1091851"/>
            <a:ext cx="8208000" cy="4569397"/>
          </a:xfrm>
          <a:noFill/>
        </p:spPr>
        <p:txBody>
          <a:bodyPr lIns="180000" tIns="180000" rIns="180000" bIns="180000"/>
          <a:lstStyle/>
          <a:p>
            <a:pPr>
              <a:spcAft>
                <a:spcPts val="600"/>
              </a:spcAft>
            </a:pPr>
            <a:r>
              <a:rPr lang="sv-SE" sz="1800" dirty="0"/>
              <a:t>Använd manualen och guiderna som finns under knappen ”Hjälp” i IA-systemet</a:t>
            </a:r>
          </a:p>
          <a:p>
            <a:pPr>
              <a:spcAft>
                <a:spcPts val="600"/>
              </a:spcAft>
            </a:pPr>
            <a:r>
              <a:rPr lang="sv-SE" sz="1800" dirty="0"/>
              <a:t>Följ aktivitetslistan och tidplanen</a:t>
            </a:r>
          </a:p>
          <a:p>
            <a:pPr>
              <a:spcAft>
                <a:spcPts val="600"/>
              </a:spcAft>
            </a:pPr>
            <a:r>
              <a:rPr lang="sv-SE" sz="1800" dirty="0"/>
              <a:t>Konfigurera systemet med stöd av guiden "Kom igång med IA-systemet”</a:t>
            </a:r>
          </a:p>
          <a:p>
            <a:pPr>
              <a:spcAft>
                <a:spcPts val="600"/>
              </a:spcAft>
            </a:pPr>
            <a:r>
              <a:rPr lang="sv-SE" sz="1800" dirty="0"/>
              <a:t>Importera eventuellt organisationsstrukturen och användarna </a:t>
            </a:r>
          </a:p>
          <a:p>
            <a:pPr>
              <a:spcAft>
                <a:spcPts val="600"/>
              </a:spcAft>
            </a:pPr>
            <a:r>
              <a:rPr lang="sv-SE" sz="1800" dirty="0"/>
              <a:t>Utbilda </a:t>
            </a:r>
            <a:r>
              <a:rPr lang="sv-SE" sz="1800" dirty="0" err="1"/>
              <a:t>superanvändarna</a:t>
            </a:r>
            <a:r>
              <a:rPr lang="sv-SE" sz="1800" dirty="0"/>
              <a:t> </a:t>
            </a:r>
          </a:p>
          <a:p>
            <a:pPr>
              <a:spcAft>
                <a:spcPts val="600"/>
              </a:spcAft>
            </a:pPr>
            <a:r>
              <a:rPr lang="sv-SE" sz="1800" dirty="0"/>
              <a:t>Genomför eventuellt ett pilottest</a:t>
            </a:r>
          </a:p>
          <a:p>
            <a:pPr>
              <a:spcAft>
                <a:spcPts val="600"/>
              </a:spcAft>
            </a:pPr>
            <a:r>
              <a:rPr lang="sv-SE" sz="1800" dirty="0"/>
              <a:t>Utbilda chefer och skyddsombud</a:t>
            </a:r>
          </a:p>
          <a:p>
            <a:pPr marL="285750" lvl="1" indent="-285750">
              <a:spcAft>
                <a:spcPts val="600"/>
              </a:spcAft>
              <a:buFont typeface="Arial" pitchFamily="34" charset="0"/>
              <a:buChar char="•"/>
            </a:pPr>
            <a:r>
              <a:rPr lang="sv-SE" dirty="0"/>
              <a:t>Informera samtliga medarbetare</a:t>
            </a:r>
          </a:p>
          <a:p>
            <a:pPr>
              <a:spcAft>
                <a:spcPts val="600"/>
              </a:spcAft>
            </a:pPr>
            <a:r>
              <a:rPr lang="sv-SE" sz="1800" dirty="0"/>
              <a:t>Kvalitetssäkra innan lansering och stäm gärna av er konfiguration med oss</a:t>
            </a:r>
          </a:p>
          <a:p>
            <a:pPr>
              <a:spcAft>
                <a:spcPts val="600"/>
              </a:spcAft>
            </a:pPr>
            <a:r>
              <a:rPr lang="sv-SE" sz="1800" dirty="0"/>
              <a:t>Lansera IA-systemet</a:t>
            </a:r>
          </a:p>
          <a:p>
            <a:pPr marL="0" indent="0">
              <a:buNone/>
            </a:pPr>
            <a:endParaRPr lang="sv-SE" sz="1800" dirty="0" smtClean="0"/>
          </a:p>
          <a:p>
            <a:pPr marL="0" indent="0">
              <a:spcBef>
                <a:spcPts val="0"/>
              </a:spcBef>
              <a:buNone/>
            </a:pPr>
            <a:endParaRPr lang="sv-SE" sz="1800" dirty="0" smtClean="0"/>
          </a:p>
          <a:p>
            <a:pPr marL="0" indent="0">
              <a:spcBef>
                <a:spcPts val="0"/>
              </a:spcBef>
              <a:buNone/>
            </a:pPr>
            <a:endParaRPr lang="sv-SE" sz="1800" dirty="0" smtClean="0"/>
          </a:p>
          <a:p>
            <a:pPr marL="0" indent="0">
              <a:spcBef>
                <a:spcPts val="0"/>
              </a:spcBef>
              <a:buNone/>
            </a:pPr>
            <a:endParaRPr lang="sv-SE" sz="1800" dirty="0"/>
          </a:p>
        </p:txBody>
      </p:sp>
      <p:pic>
        <p:nvPicPr>
          <p:cNvPr id="9" name="IA-logga"/>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51818" y="277071"/>
            <a:ext cx="810838" cy="567587"/>
          </a:xfrm>
          <a:prstGeom prst="rect">
            <a:avLst/>
          </a:prstGeom>
        </p:spPr>
      </p:pic>
    </p:spTree>
    <p:extLst>
      <p:ext uri="{BB962C8B-B14F-4D97-AF65-F5344CB8AC3E}">
        <p14:creationId xmlns:p14="http://schemas.microsoft.com/office/powerpoint/2010/main" val="2863418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IA-mall_logga_uppe_SE">
  <a:themeElements>
    <a:clrScheme name="IA färger_Powerpoint">
      <a:dk1>
        <a:srgbClr val="000000"/>
      </a:dk1>
      <a:lt1>
        <a:srgbClr val="FFFFFF"/>
      </a:lt1>
      <a:dk2>
        <a:srgbClr val="C3D7D6"/>
      </a:dk2>
      <a:lt2>
        <a:srgbClr val="AAAAAA"/>
      </a:lt2>
      <a:accent1>
        <a:srgbClr val="21578A"/>
      </a:accent1>
      <a:accent2>
        <a:srgbClr val="84CAC6"/>
      </a:accent2>
      <a:accent3>
        <a:srgbClr val="006871"/>
      </a:accent3>
      <a:accent4>
        <a:srgbClr val="3BABA1"/>
      </a:accent4>
      <a:accent5>
        <a:srgbClr val="FF9E71"/>
      </a:accent5>
      <a:accent6>
        <a:srgbClr val="EFCB65"/>
      </a:accent6>
      <a:hlink>
        <a:srgbClr val="21578A"/>
      </a:hlink>
      <a:folHlink>
        <a:srgbClr val="604A7B"/>
      </a:folHlink>
    </a:clrScheme>
    <a:fontScheme name="AFA Försäkr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IA färger_Powerpoint">
      <a:dk1>
        <a:srgbClr val="000000"/>
      </a:dk1>
      <a:lt1>
        <a:srgbClr val="FFFFFF"/>
      </a:lt1>
      <a:dk2>
        <a:srgbClr val="C3D7D6"/>
      </a:dk2>
      <a:lt2>
        <a:srgbClr val="AAAAAA"/>
      </a:lt2>
      <a:accent1>
        <a:srgbClr val="21578A"/>
      </a:accent1>
      <a:accent2>
        <a:srgbClr val="84CAC6"/>
      </a:accent2>
      <a:accent3>
        <a:srgbClr val="006871"/>
      </a:accent3>
      <a:accent4>
        <a:srgbClr val="3BABA1"/>
      </a:accent4>
      <a:accent5>
        <a:srgbClr val="FF9E71"/>
      </a:accent5>
      <a:accent6>
        <a:srgbClr val="EFCB65"/>
      </a:accent6>
      <a:hlink>
        <a:srgbClr val="21578A"/>
      </a:hlink>
      <a:folHlink>
        <a:srgbClr val="604A7B"/>
      </a:folHlink>
    </a:clrScheme>
    <a:fontScheme name="AFA Försäkr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IA-mall_logga_uppe_SE</Template>
  <TotalTime>70</TotalTime>
  <Words>1349</Words>
  <Application>Microsoft Office PowerPoint</Application>
  <PresentationFormat>Bildspel på skärmen (4:3)</PresentationFormat>
  <Paragraphs>173</Paragraphs>
  <Slides>11</Slides>
  <Notes>2</Notes>
  <HiddenSlides>0</HiddenSlides>
  <MMClips>0</MMClips>
  <ScaleCrop>false</ScaleCrop>
  <HeadingPairs>
    <vt:vector size="4" baseType="variant">
      <vt:variant>
        <vt:lpstr>Tema</vt:lpstr>
      </vt:variant>
      <vt:variant>
        <vt:i4>2</vt:i4>
      </vt:variant>
      <vt:variant>
        <vt:lpstr>Bildrubriker</vt:lpstr>
      </vt:variant>
      <vt:variant>
        <vt:i4>11</vt:i4>
      </vt:variant>
    </vt:vector>
  </HeadingPairs>
  <TitlesOfParts>
    <vt:vector size="13" baseType="lpstr">
      <vt:lpstr>IA-mall_logga_uppe_SE</vt:lpstr>
      <vt:lpstr>Blank</vt:lpstr>
      <vt:lpstr>PowerPoint-presentation</vt:lpstr>
      <vt:lpstr>Införandeplan för IA-systemet</vt:lpstr>
      <vt:lpstr>1. Förstudie och beslut</vt:lpstr>
      <vt:lpstr>1.1. Checklista</vt:lpstr>
      <vt:lpstr>1.2. Checklista forts.</vt:lpstr>
      <vt:lpstr>2. Planering</vt:lpstr>
      <vt:lpstr>2.1. Aktivitetslista</vt:lpstr>
      <vt:lpstr>PowerPoint-presentation</vt:lpstr>
      <vt:lpstr>3. Genomförande</vt:lpstr>
      <vt:lpstr>4. Avslut och uppföljning</vt:lpstr>
      <vt:lpstr>Kontakt</vt:lpstr>
    </vt:vector>
  </TitlesOfParts>
  <Company>AFA Försäkring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Lina Alshammar</dc:creator>
  <cp:lastModifiedBy>Lina Alshammar</cp:lastModifiedBy>
  <cp:revision>6</cp:revision>
  <cp:lastPrinted>2017-02-02T11:42:34Z</cp:lastPrinted>
  <dcterms:created xsi:type="dcterms:W3CDTF">2018-11-09T09:19:46Z</dcterms:created>
  <dcterms:modified xsi:type="dcterms:W3CDTF">2018-11-09T10:36:32Z</dcterms:modified>
</cp:coreProperties>
</file>