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"/>
  </p:notesMasterIdLst>
  <p:handoutMasterIdLst>
    <p:handoutMasterId r:id="rId10"/>
  </p:handoutMasterIdLst>
  <p:sldIdLst>
    <p:sldId id="266" r:id="rId2"/>
    <p:sldId id="274" r:id="rId3"/>
    <p:sldId id="267" r:id="rId4"/>
    <p:sldId id="269" r:id="rId5"/>
    <p:sldId id="273" r:id="rId6"/>
    <p:sldId id="271" r:id="rId7"/>
    <p:sldId id="270" r:id="rId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A86"/>
    <a:srgbClr val="32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7692" autoAdjust="0"/>
  </p:normalViewPr>
  <p:slideViewPr>
    <p:cSldViewPr>
      <p:cViewPr>
        <p:scale>
          <a:sx n="100" d="100"/>
          <a:sy n="100" d="100"/>
        </p:scale>
        <p:origin x="-1266" y="-162"/>
      </p:cViewPr>
      <p:guideLst>
        <p:guide orient="horz" pos="1071"/>
        <p:guide orient="horz" pos="482"/>
        <p:guide orient="horz" pos="237"/>
        <p:guide pos="4876"/>
        <p:guide pos="29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orient="horz" pos="52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556792" y="370384"/>
            <a:ext cx="1656184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645024" y="370384"/>
            <a:ext cx="2664296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78E0F-304E-4F07-9BB0-5E2AE8FD5F7A}" type="datetimeFigureOut">
              <a:rPr lang="sv-SE" smtClean="0"/>
              <a:t>2018-04-05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1D9BD-0C0D-4B88-87FC-E7048E578422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7" y="144959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835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052736" y="0"/>
            <a:ext cx="1919064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9182-E888-4D48-A5FB-B76C12C60DE4}" type="datetimeFigureOut">
              <a:rPr lang="sv-SE" smtClean="0"/>
              <a:t>2018-04-05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13880-BC73-4D6C-9FFF-18958252395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07504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1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4EE5C-BA79-457F-B647-2835BA6C3097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462400"/>
            <a:ext cx="8229600" cy="810000"/>
          </a:xfrm>
        </p:spPr>
        <p:txBody>
          <a:bodyPr/>
          <a:lstStyle>
            <a:lvl1pPr algn="ctr">
              <a:defRPr sz="3200" b="0"/>
            </a:lvl1pPr>
          </a:lstStyle>
          <a:p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42400"/>
            <a:ext cx="6400800" cy="1753200"/>
          </a:xfrm>
        </p:spPr>
        <p:txBody>
          <a:bodyPr/>
          <a:lstStyle>
            <a:lvl1pPr marL="0" indent="0" algn="ctr">
              <a:buNone/>
              <a:defRPr>
                <a:solidFill>
                  <a:srgbClr val="326295"/>
                </a:solidFill>
                <a:latin typeface="+mj-lt"/>
              </a:defRPr>
            </a:lvl1pPr>
          </a:lstStyle>
          <a:p>
            <a:pPr lvl="0"/>
            <a:r>
              <a:rPr lang="sv-SE" dirty="0" smtClean="0"/>
              <a:t>Skriv underrubrik här</a:t>
            </a:r>
            <a:endParaRPr lang="sv-SE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38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361319"/>
            <a:ext cx="728345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458479" y="1595907"/>
            <a:ext cx="8208000" cy="4536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sz="2000" dirty="0" smtClean="0"/>
              <a:t>Nivå tre</a:t>
            </a:r>
            <a:endParaRPr lang="sv-SE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26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 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366082"/>
            <a:ext cx="728345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467544" y="1584000"/>
            <a:ext cx="8208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4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61963" y="361319"/>
            <a:ext cx="7308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dirty="0" smtClean="0"/>
              <a:t>Skriv rubrik  här</a:t>
            </a:r>
            <a:endParaRPr lang="sv-SE" dirty="0"/>
          </a:p>
        </p:txBody>
      </p:sp>
      <p:sp>
        <p:nvSpPr>
          <p:cNvPr id="6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467544" y="1584000"/>
            <a:ext cx="4104456" cy="4536000"/>
          </a:xfrm>
        </p:spPr>
        <p:txBody>
          <a:bodyPr/>
          <a:lstStyle>
            <a:lvl1pPr>
              <a:defRPr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 hasCustomPrompt="1"/>
          </p:nvPr>
        </p:nvSpPr>
        <p:spPr>
          <a:xfrm>
            <a:off x="4572000" y="1584000"/>
            <a:ext cx="4104456" cy="45360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sv-SE" dirty="0" smtClean="0"/>
            </a:lvl1pPr>
            <a:lvl2pPr>
              <a:defRPr lang="sv-SE" sz="1800" dirty="0" smtClean="0"/>
            </a:lvl2pPr>
            <a:lvl3pPr>
              <a:defRPr lang="sv-SE" sz="1800" dirty="0" smtClean="0"/>
            </a:lvl3pPr>
            <a:lvl4pPr>
              <a:defRPr lang="sv-SE" dirty="0" smtClean="0"/>
            </a:lvl4pPr>
            <a:lvl5pPr>
              <a:defRPr lang="sv-SE" dirty="0"/>
            </a:lvl5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88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2756" y="363700"/>
            <a:ext cx="7308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851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72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1090464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B9E3-2622-406E-9FB8-CCB09A8FF8CA}" type="datetime1">
              <a:rPr lang="sv-SE" smtClean="0"/>
              <a:t>2018-04-05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619672" y="6525344"/>
            <a:ext cx="655272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44408" y="6525344"/>
            <a:ext cx="44239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4CDD1-D879-4711-AFA7-646F7FDE124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459582" y="366081"/>
            <a:ext cx="7308000" cy="79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599875"/>
            <a:ext cx="8208000" cy="453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666" r:id="rId3"/>
    <p:sldLayoutId id="2147483692" r:id="rId4"/>
    <p:sldLayoutId id="2147483660" r:id="rId5"/>
    <p:sldLayoutId id="2147483695" r:id="rId6"/>
    <p:sldLayoutId id="2147483694" r:id="rId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rgbClr val="326295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ts val="6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600"/>
        </a:spcBef>
        <a:buClrTx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5113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spcBef>
          <a:spcPct val="20000"/>
        </a:spcBef>
        <a:buClrTx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6218"/>
          <a:stretch/>
        </p:blipFill>
        <p:spPr>
          <a:xfrm>
            <a:off x="6835025" y="1327132"/>
            <a:ext cx="2308975" cy="553086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/>
          <a:stretch/>
        </p:blipFill>
        <p:spPr>
          <a:xfrm>
            <a:off x="0" y="1327132"/>
            <a:ext cx="6835025" cy="5530867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3354251" y="5805264"/>
            <a:ext cx="2435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000" dirty="0" smtClean="0">
                <a:solidFill>
                  <a:srgbClr val="326295"/>
                </a:solidFill>
              </a:rPr>
              <a:t>Senast uppdaterad </a:t>
            </a:r>
            <a:fld id="{743814D3-6462-4F4A-B6C2-FB15C31B096D}" type="datetime4">
              <a:rPr lang="sv-SE" sz="1000" smtClean="0">
                <a:solidFill>
                  <a:srgbClr val="326295"/>
                </a:solidFill>
              </a:rPr>
              <a:t>5 april 2018</a:t>
            </a:fld>
            <a:endParaRPr lang="sv-SE" sz="1000" dirty="0">
              <a:solidFill>
                <a:srgbClr val="326295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0" y="1043735"/>
            <a:ext cx="810090" cy="810090"/>
          </a:xfrm>
          <a:prstGeom prst="rect">
            <a:avLst/>
          </a:prstGeom>
        </p:spPr>
      </p:pic>
      <p:sp>
        <p:nvSpPr>
          <p:cNvPr id="17" name="Rubrik 4"/>
          <p:cNvSpPr txBox="1">
            <a:spLocks/>
          </p:cNvSpPr>
          <p:nvPr/>
        </p:nvSpPr>
        <p:spPr>
          <a:xfrm>
            <a:off x="457200" y="1700808"/>
            <a:ext cx="8229600" cy="992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200" dirty="0" smtClean="0"/>
              <a:t>IA-</a:t>
            </a:r>
            <a:r>
              <a:rPr lang="sv-SE" sz="3200" dirty="0" err="1" smtClean="0"/>
              <a:t>appen</a:t>
            </a:r>
            <a:endParaRPr lang="sv-SE" sz="3200" dirty="0" smtClean="0"/>
          </a:p>
          <a:p>
            <a:pPr lvl="0" algn="ctr">
              <a:spcBef>
                <a:spcPts val="600"/>
              </a:spcBef>
            </a:pPr>
            <a:r>
              <a:rPr lang="sv-SE" sz="1800" dirty="0" smtClean="0">
                <a:ea typeface="+mn-ea"/>
                <a:cs typeface="+mn-cs"/>
              </a:rPr>
              <a:t>En kort introduktion</a:t>
            </a:r>
            <a:endParaRPr lang="sv-SE" sz="1800" dirty="0">
              <a:ea typeface="+mn-ea"/>
              <a:cs typeface="+mn-cs"/>
            </a:endParaRPr>
          </a:p>
          <a:p>
            <a:endParaRPr lang="sv-SE" sz="32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60" y="2492896"/>
            <a:ext cx="1947936" cy="33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err="1" smtClean="0"/>
              <a:t>Appkonfiguration</a:t>
            </a:r>
            <a:r>
              <a:rPr lang="sv-SE" dirty="0" smtClean="0"/>
              <a:t> </a:t>
            </a:r>
          </a:p>
          <a:p>
            <a:pPr algn="ctr"/>
            <a:r>
              <a:rPr lang="sv-SE" sz="1600" i="1" dirty="0" smtClean="0"/>
              <a:t>– görs av </a:t>
            </a:r>
            <a:r>
              <a:rPr lang="sv-SE" sz="1600" i="1" dirty="0" err="1" smtClean="0"/>
              <a:t>superanvändare</a:t>
            </a:r>
            <a:endParaRPr lang="sv-SE" sz="1600" i="1" dirty="0"/>
          </a:p>
        </p:txBody>
      </p:sp>
      <p:sp>
        <p:nvSpPr>
          <p:cNvPr id="2" name="textruta 1"/>
          <p:cNvSpPr txBox="1"/>
          <p:nvPr/>
        </p:nvSpPr>
        <p:spPr>
          <a:xfrm>
            <a:off x="460375" y="1196752"/>
            <a:ext cx="8000057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dirty="0" smtClean="0">
                <a:solidFill>
                  <a:schemeClr val="accent1"/>
                </a:solidFill>
              </a:rPr>
              <a:t>Denna presentation är tänkt att ge en kort introduktion till </a:t>
            </a:r>
            <a:r>
              <a:rPr lang="sv-SE" dirty="0" err="1" smtClean="0">
                <a:solidFill>
                  <a:schemeClr val="accent1"/>
                </a:solidFill>
              </a:rPr>
              <a:t>appen</a:t>
            </a:r>
            <a:r>
              <a:rPr lang="sv-SE" dirty="0" smtClean="0">
                <a:solidFill>
                  <a:schemeClr val="accent1"/>
                </a:solidFill>
              </a:rPr>
              <a:t> för användare. E</a:t>
            </a:r>
            <a:r>
              <a:rPr lang="sv-SE" dirty="0" smtClean="0">
                <a:solidFill>
                  <a:schemeClr val="accent1"/>
                </a:solidFill>
              </a:rPr>
              <a:t>xempel på vad </a:t>
            </a:r>
            <a:r>
              <a:rPr lang="sv-SE" dirty="0" err="1" smtClean="0">
                <a:solidFill>
                  <a:schemeClr val="accent1"/>
                </a:solidFill>
              </a:rPr>
              <a:t>superanvändaren</a:t>
            </a:r>
            <a:r>
              <a:rPr lang="sv-SE" dirty="0" smtClean="0">
                <a:solidFill>
                  <a:schemeClr val="accent1"/>
                </a:solidFill>
              </a:rPr>
              <a:t> måste göra för att komma igång med </a:t>
            </a:r>
            <a:r>
              <a:rPr lang="sv-SE" dirty="0" err="1" smtClean="0">
                <a:solidFill>
                  <a:schemeClr val="accent1"/>
                </a:solidFill>
              </a:rPr>
              <a:t>appen</a:t>
            </a:r>
            <a:r>
              <a:rPr lang="sv-SE" dirty="0" smtClean="0">
                <a:solidFill>
                  <a:schemeClr val="accent1"/>
                </a:solidFill>
              </a:rPr>
              <a:t> är: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v-SE" sz="1000" dirty="0" smtClean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1600" dirty="0" smtClean="0">
                <a:solidFill>
                  <a:schemeClr val="accent1"/>
                </a:solidFill>
              </a:rPr>
              <a:t>Skapa ett </a:t>
            </a:r>
            <a:r>
              <a:rPr lang="sv-SE" sz="1600" dirty="0" err="1" smtClean="0">
                <a:solidFill>
                  <a:schemeClr val="accent1"/>
                </a:solidFill>
              </a:rPr>
              <a:t>appkonto</a:t>
            </a:r>
            <a:r>
              <a:rPr lang="sv-SE" sz="1600" dirty="0" smtClean="0">
                <a:solidFill>
                  <a:schemeClr val="accent1"/>
                </a:solidFill>
              </a:rPr>
              <a:t>  </a:t>
            </a:r>
            <a:r>
              <a:rPr lang="sv-SE" sz="1100" b="1" dirty="0" smtClean="0"/>
              <a:t>(se 4.2.8</a:t>
            </a:r>
            <a:r>
              <a:rPr lang="sv-SE" sz="1100" b="1" dirty="0"/>
              <a:t>. Skapa ett </a:t>
            </a:r>
            <a:r>
              <a:rPr lang="sv-SE" sz="1100" b="1" dirty="0" err="1"/>
              <a:t>appkonto</a:t>
            </a:r>
            <a:r>
              <a:rPr lang="sv-SE" sz="1100" b="1" dirty="0"/>
              <a:t> </a:t>
            </a:r>
            <a:r>
              <a:rPr lang="sv-SE" sz="1100" b="1" dirty="0" smtClean="0"/>
              <a:t> i Manual 2 –Konfiguration av IA)</a:t>
            </a:r>
            <a:endParaRPr lang="sv-SE" sz="1100" dirty="0" smtClean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1600" dirty="0" smtClean="0">
                <a:solidFill>
                  <a:schemeClr val="accent1"/>
                </a:solidFill>
              </a:rPr>
              <a:t>Välja användarnamn </a:t>
            </a:r>
            <a:r>
              <a:rPr lang="sv-SE" sz="1600" dirty="0">
                <a:solidFill>
                  <a:schemeClr val="accent1"/>
                </a:solidFill>
              </a:rPr>
              <a:t>och lösenord </a:t>
            </a:r>
            <a:r>
              <a:rPr lang="sv-SE" sz="1600" dirty="0" smtClean="0">
                <a:solidFill>
                  <a:schemeClr val="accent1"/>
                </a:solidFill>
              </a:rPr>
              <a:t>och distribuera dessa eller inloggningslänk till användare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1600" dirty="0" smtClean="0">
                <a:solidFill>
                  <a:schemeClr val="accent1"/>
                </a:solidFill>
              </a:rPr>
              <a:t>Sätta det språk på </a:t>
            </a:r>
            <a:r>
              <a:rPr lang="sv-SE" sz="1600" dirty="0" err="1" smtClean="0">
                <a:solidFill>
                  <a:schemeClr val="accent1"/>
                </a:solidFill>
              </a:rPr>
              <a:t>appkontot</a:t>
            </a:r>
            <a:r>
              <a:rPr lang="sv-SE" sz="1600" dirty="0" smtClean="0">
                <a:solidFill>
                  <a:schemeClr val="accent1"/>
                </a:solidFill>
              </a:rPr>
              <a:t> som man vill att listor ska visas i. Endast menyer styrs av telefonens inställning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1600" dirty="0" smtClean="0">
                <a:solidFill>
                  <a:schemeClr val="accent1"/>
                </a:solidFill>
              </a:rPr>
              <a:t>Välja händelsetyper som ska gå att rapportera via </a:t>
            </a:r>
            <a:r>
              <a:rPr lang="sv-SE" sz="1600" dirty="0" err="1" smtClean="0">
                <a:solidFill>
                  <a:schemeClr val="accent1"/>
                </a:solidFill>
              </a:rPr>
              <a:t>app</a:t>
            </a:r>
            <a:endParaRPr lang="sv-SE" sz="1600" dirty="0" smtClean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1600" dirty="0" smtClean="0">
                <a:solidFill>
                  <a:schemeClr val="accent1"/>
                </a:solidFill>
              </a:rPr>
              <a:t>Lägga upp riskhanteringsmallar/checklistor som ska vara tillgängliga i </a:t>
            </a:r>
            <a:r>
              <a:rPr lang="sv-SE" sz="1600" dirty="0" err="1" smtClean="0">
                <a:solidFill>
                  <a:schemeClr val="accent1"/>
                </a:solidFill>
              </a:rPr>
              <a:t>appen</a:t>
            </a:r>
            <a:r>
              <a:rPr lang="sv-SE" sz="1600" dirty="0" smtClean="0">
                <a:solidFill>
                  <a:schemeClr val="accent1"/>
                </a:solidFill>
              </a:rPr>
              <a:t> </a:t>
            </a:r>
            <a:r>
              <a:rPr lang="sv-SE" sz="1100" b="1" dirty="0"/>
              <a:t>(se </a:t>
            </a:r>
            <a:r>
              <a:rPr lang="sv-SE" sz="1100" b="1" dirty="0" smtClean="0"/>
              <a:t>kap 5. Administrera riskhantering </a:t>
            </a:r>
            <a:r>
              <a:rPr lang="sv-SE" sz="1100" b="1" dirty="0"/>
              <a:t>i Manual 2 –Konfiguration av </a:t>
            </a:r>
            <a:r>
              <a:rPr lang="sv-SE" sz="1100" b="1" dirty="0" smtClean="0"/>
              <a:t>IA)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1600" i="1" dirty="0" smtClean="0">
                <a:solidFill>
                  <a:schemeClr val="accent1"/>
                </a:solidFill>
              </a:rPr>
              <a:t>Observera att </a:t>
            </a:r>
            <a:r>
              <a:rPr lang="sv-SE" sz="1600" i="1" dirty="0" err="1" smtClean="0">
                <a:solidFill>
                  <a:schemeClr val="accent1"/>
                </a:solidFill>
              </a:rPr>
              <a:t>appen</a:t>
            </a:r>
            <a:r>
              <a:rPr lang="sv-SE" sz="1600" i="1" dirty="0" smtClean="0">
                <a:solidFill>
                  <a:schemeClr val="accent1"/>
                </a:solidFill>
              </a:rPr>
              <a:t> inte kan användas från testkonton</a:t>
            </a:r>
            <a:endParaRPr lang="sv-SE" sz="1600" i="1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sv-SE" dirty="0" smtClean="0">
              <a:solidFill>
                <a:schemeClr val="accent1"/>
              </a:solidFill>
            </a:endParaRPr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Kort om </a:t>
            </a:r>
            <a:r>
              <a:rPr lang="sv-SE" dirty="0" err="1" smtClean="0"/>
              <a:t>appen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60375" y="1196752"/>
            <a:ext cx="8000057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dirty="0" err="1" smtClean="0">
                <a:solidFill>
                  <a:schemeClr val="accent1"/>
                </a:solidFill>
              </a:rPr>
              <a:t>Appen</a:t>
            </a:r>
            <a:r>
              <a:rPr lang="sv-SE" dirty="0" smtClean="0">
                <a:solidFill>
                  <a:schemeClr val="accent1"/>
                </a:solidFill>
              </a:rPr>
              <a:t> kan laddas ner för både </a:t>
            </a:r>
            <a:r>
              <a:rPr lang="sv-SE" dirty="0" err="1" smtClean="0">
                <a:solidFill>
                  <a:schemeClr val="accent1"/>
                </a:solidFill>
              </a:rPr>
              <a:t>Android</a:t>
            </a:r>
            <a:r>
              <a:rPr lang="sv-SE" dirty="0" smtClean="0">
                <a:solidFill>
                  <a:schemeClr val="accent1"/>
                </a:solidFill>
              </a:rPr>
              <a:t> via Google Play, eller </a:t>
            </a:r>
            <a:r>
              <a:rPr lang="sv-SE" dirty="0" err="1" smtClean="0">
                <a:solidFill>
                  <a:schemeClr val="accent1"/>
                </a:solidFill>
              </a:rPr>
              <a:t>iPhone</a:t>
            </a:r>
            <a:r>
              <a:rPr lang="sv-SE" dirty="0">
                <a:solidFill>
                  <a:schemeClr val="accent1"/>
                </a:solidFill>
              </a:rPr>
              <a:t> </a:t>
            </a:r>
            <a:r>
              <a:rPr lang="sv-SE" dirty="0" smtClean="0">
                <a:solidFill>
                  <a:schemeClr val="accent1"/>
                </a:solidFill>
              </a:rPr>
              <a:t>via </a:t>
            </a:r>
            <a:r>
              <a:rPr lang="sv-SE" dirty="0" err="1" smtClean="0">
                <a:solidFill>
                  <a:schemeClr val="accent1"/>
                </a:solidFill>
              </a:rPr>
              <a:t>App</a:t>
            </a:r>
            <a:r>
              <a:rPr lang="sv-SE" dirty="0" smtClean="0">
                <a:solidFill>
                  <a:schemeClr val="accent1"/>
                </a:solidFill>
              </a:rPr>
              <a:t> Store - denna presentation visar </a:t>
            </a:r>
            <a:r>
              <a:rPr lang="sv-SE" dirty="0" err="1" smtClean="0">
                <a:solidFill>
                  <a:schemeClr val="accent1"/>
                </a:solidFill>
              </a:rPr>
              <a:t>appen</a:t>
            </a:r>
            <a:r>
              <a:rPr lang="sv-SE" dirty="0" smtClean="0">
                <a:solidFill>
                  <a:schemeClr val="accent1"/>
                </a:solidFill>
              </a:rPr>
              <a:t> i </a:t>
            </a:r>
            <a:r>
              <a:rPr lang="sv-SE" dirty="0" err="1" smtClean="0">
                <a:solidFill>
                  <a:schemeClr val="accent1"/>
                </a:solidFill>
              </a:rPr>
              <a:t>iPhone</a:t>
            </a:r>
            <a:endParaRPr lang="sv-SE" dirty="0" smtClean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dirty="0" err="1" smtClean="0">
                <a:solidFill>
                  <a:schemeClr val="accent1"/>
                </a:solidFill>
              </a:rPr>
              <a:t>Appen</a:t>
            </a:r>
            <a:r>
              <a:rPr lang="sv-SE" dirty="0" smtClean="0">
                <a:solidFill>
                  <a:schemeClr val="accent1"/>
                </a:solidFill>
              </a:rPr>
              <a:t> finns på 17 språk; </a:t>
            </a:r>
            <a:r>
              <a:rPr lang="sv-SE" sz="1050" i="1" dirty="0" smtClean="0">
                <a:solidFill>
                  <a:schemeClr val="accent1"/>
                </a:solidFill>
              </a:rPr>
              <a:t>svenska, danska, engelska, estniska, finska, franska, förenklad kinesiska, lettiska, litauiska, nederländska, norska, polska, rumänska, ryska, spanska, tyska, ukrainska och ungerska </a:t>
            </a:r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6" b="43013"/>
          <a:stretch/>
        </p:blipFill>
        <p:spPr>
          <a:xfrm>
            <a:off x="4408347" y="3343274"/>
            <a:ext cx="4196101" cy="32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Logga in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421485" y="1340768"/>
            <a:ext cx="43204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Öppna </a:t>
            </a:r>
            <a:r>
              <a:rPr lang="sv-SE" dirty="0" err="1" smtClean="0">
                <a:solidFill>
                  <a:schemeClr val="accent1"/>
                </a:solidFill>
              </a:rPr>
              <a:t>App</a:t>
            </a:r>
            <a:r>
              <a:rPr lang="sv-SE" dirty="0" smtClean="0">
                <a:solidFill>
                  <a:schemeClr val="accent1"/>
                </a:solidFill>
              </a:rPr>
              <a:t> Store</a:t>
            </a:r>
            <a:endParaRPr lang="sv-SE" dirty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Ladda ner IA-</a:t>
            </a:r>
            <a:r>
              <a:rPr lang="sv-SE" dirty="0" err="1">
                <a:solidFill>
                  <a:schemeClr val="accent1"/>
                </a:solidFill>
              </a:rPr>
              <a:t>appen</a:t>
            </a:r>
            <a:endParaRPr lang="sv-SE" dirty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Logga in  </a:t>
            </a:r>
            <a:r>
              <a:rPr lang="sv-SE" dirty="0" smtClean="0">
                <a:solidFill>
                  <a:schemeClr val="accent1"/>
                </a:solidFill>
              </a:rPr>
              <a:t>genom a) </a:t>
            </a:r>
            <a:r>
              <a:rPr lang="sv-SE" sz="1600" b="1" i="1" dirty="0" smtClean="0">
                <a:solidFill>
                  <a:schemeClr val="accent1"/>
                </a:solidFill>
              </a:rPr>
              <a:t>eller </a:t>
            </a:r>
            <a:r>
              <a:rPr lang="sv-SE" dirty="0" smtClean="0">
                <a:solidFill>
                  <a:schemeClr val="accent1"/>
                </a:solidFill>
              </a:rPr>
              <a:t>b):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sv-SE" sz="1600" dirty="0" smtClean="0">
                <a:solidFill>
                  <a:schemeClr val="accent1"/>
                </a:solidFill>
              </a:rPr>
              <a:t>Fylla i det användarnamn och lösenord som </a:t>
            </a:r>
            <a:r>
              <a:rPr lang="sv-SE" sz="1600" dirty="0" err="1" smtClean="0">
                <a:solidFill>
                  <a:schemeClr val="accent1"/>
                </a:solidFill>
              </a:rPr>
              <a:t>superanvändaren</a:t>
            </a:r>
            <a:r>
              <a:rPr lang="sv-SE" sz="1600" dirty="0" smtClean="0">
                <a:solidFill>
                  <a:schemeClr val="accent1"/>
                </a:solidFill>
              </a:rPr>
              <a:t> har registrerat för </a:t>
            </a:r>
            <a:r>
              <a:rPr lang="sv-SE" sz="1600" dirty="0" err="1" smtClean="0">
                <a:solidFill>
                  <a:schemeClr val="accent1"/>
                </a:solidFill>
              </a:rPr>
              <a:t>appkonto</a:t>
            </a:r>
            <a:endParaRPr lang="sv-SE" sz="800" dirty="0" smtClean="0">
              <a:solidFill>
                <a:schemeClr val="accent1"/>
              </a:solidFill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sv-SE" sz="1600" dirty="0" smtClean="0">
                <a:solidFill>
                  <a:schemeClr val="accent1"/>
                </a:solidFill>
              </a:rPr>
              <a:t>Klicka </a:t>
            </a:r>
            <a:r>
              <a:rPr lang="sv-SE" sz="1600" dirty="0">
                <a:solidFill>
                  <a:schemeClr val="accent1"/>
                </a:solidFill>
              </a:rPr>
              <a:t>på </a:t>
            </a:r>
            <a:r>
              <a:rPr lang="sv-SE" sz="1600" dirty="0" smtClean="0">
                <a:solidFill>
                  <a:schemeClr val="accent1"/>
                </a:solidFill>
              </a:rPr>
              <a:t>inloggningslänk som </a:t>
            </a:r>
            <a:r>
              <a:rPr lang="sv-SE" sz="1600" dirty="0" err="1" smtClean="0">
                <a:solidFill>
                  <a:schemeClr val="accent1"/>
                </a:solidFill>
              </a:rPr>
              <a:t>superanvändaren</a:t>
            </a:r>
            <a:r>
              <a:rPr lang="sv-SE" sz="1600" dirty="0" smtClean="0">
                <a:solidFill>
                  <a:schemeClr val="accent1"/>
                </a:solidFill>
              </a:rPr>
              <a:t> har tagit fram</a:t>
            </a:r>
            <a:endParaRPr lang="sv-SE" sz="1600" dirty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Fyll i dina </a:t>
            </a:r>
            <a:r>
              <a:rPr lang="sv-SE" dirty="0" smtClean="0">
                <a:solidFill>
                  <a:schemeClr val="accent1"/>
                </a:solidFill>
              </a:rPr>
              <a:t>uppgifter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Klicka på klar (ej ”lägg till konto”)</a:t>
            </a:r>
            <a:endParaRPr lang="sv-SE" sz="1600" dirty="0">
              <a:solidFill>
                <a:schemeClr val="accent1"/>
              </a:solidFill>
            </a:endParaRPr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pic>
        <p:nvPicPr>
          <p:cNvPr id="3" name="Nedladning av app och inloggn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81" y="1340768"/>
            <a:ext cx="2571750" cy="457200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971600" y="6165304"/>
            <a:ext cx="817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1" dirty="0">
                <a:solidFill>
                  <a:schemeClr val="accent1"/>
                </a:solidFill>
              </a:rPr>
              <a:t>Tips! </a:t>
            </a:r>
            <a:r>
              <a:rPr lang="sv-SE" sz="1400" i="1" dirty="0" smtClean="0">
                <a:solidFill>
                  <a:schemeClr val="accent1"/>
                </a:solidFill>
              </a:rPr>
              <a:t>Logga inte ut ur </a:t>
            </a:r>
            <a:r>
              <a:rPr lang="sv-SE" sz="1400" i="1" dirty="0" err="1" smtClean="0">
                <a:solidFill>
                  <a:schemeClr val="accent1"/>
                </a:solidFill>
              </a:rPr>
              <a:t>appen</a:t>
            </a:r>
            <a:r>
              <a:rPr lang="sv-SE" sz="1400" i="1" dirty="0" smtClean="0">
                <a:solidFill>
                  <a:schemeClr val="accent1"/>
                </a:solidFill>
              </a:rPr>
              <a:t> så behåller du rapporteringshistoriken och dina </a:t>
            </a:r>
            <a:r>
              <a:rPr lang="sv-SE" sz="1400" i="1" dirty="0">
                <a:solidFill>
                  <a:schemeClr val="accent1"/>
                </a:solidFill>
              </a:rPr>
              <a:t>uppgifter </a:t>
            </a:r>
            <a:r>
              <a:rPr lang="sv-SE" sz="1400" i="1" dirty="0" smtClean="0">
                <a:solidFill>
                  <a:schemeClr val="accent1"/>
                </a:solidFill>
              </a:rPr>
              <a:t>är lagrade </a:t>
            </a:r>
            <a:r>
              <a:rPr lang="sv-SE" sz="1400" i="1" dirty="0">
                <a:solidFill>
                  <a:schemeClr val="accent1"/>
                </a:solidFill>
              </a:rPr>
              <a:t>inför  nästa rapportering, 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0" y="6218180"/>
            <a:ext cx="601985" cy="292052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 smtClean="0"/>
              <a:t>Klicka på skärmklippet nedan för att starta filmen</a:t>
            </a:r>
            <a:endParaRPr lang="sv-SE" sz="14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3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Frågor vid första användning</a:t>
            </a:r>
            <a:endParaRPr lang="sv-SE" dirty="0"/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4424611" y="1340768"/>
            <a:ext cx="431735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v-SE" dirty="0" smtClean="0">
                <a:solidFill>
                  <a:schemeClr val="accent1"/>
                </a:solidFill>
              </a:rPr>
              <a:t>Du behöver tillåta IA-</a:t>
            </a:r>
            <a:r>
              <a:rPr lang="sv-SE" dirty="0" err="1" smtClean="0">
                <a:solidFill>
                  <a:schemeClr val="accent1"/>
                </a:solidFill>
              </a:rPr>
              <a:t>appen</a:t>
            </a:r>
            <a:r>
              <a:rPr lang="sv-SE" dirty="0" smtClean="0">
                <a:solidFill>
                  <a:schemeClr val="accent1"/>
                </a:solidFill>
              </a:rPr>
              <a:t> att se din plats för att få upp din plats på kartan och därmed kunna skicka med koordinater vid rapportering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v-SE" dirty="0">
                <a:solidFill>
                  <a:schemeClr val="accent1"/>
                </a:solidFill>
              </a:rPr>
              <a:t>IA-</a:t>
            </a:r>
            <a:r>
              <a:rPr lang="sv-SE" dirty="0" err="1">
                <a:solidFill>
                  <a:schemeClr val="accent1"/>
                </a:solidFill>
              </a:rPr>
              <a:t>appen</a:t>
            </a:r>
            <a:r>
              <a:rPr lang="sv-SE" dirty="0">
                <a:solidFill>
                  <a:schemeClr val="accent1"/>
                </a:solidFill>
              </a:rPr>
              <a:t> behöver åtkomst till dina bilder för att du ska kunna lägga till bilder till händelser och </a:t>
            </a:r>
            <a:r>
              <a:rPr lang="sv-SE" dirty="0" smtClean="0">
                <a:solidFill>
                  <a:schemeClr val="accent1"/>
                </a:solidFill>
              </a:rPr>
              <a:t>checklistor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v-SE" dirty="0">
                <a:solidFill>
                  <a:schemeClr val="accent1"/>
                </a:solidFill>
              </a:rPr>
              <a:t>IA-</a:t>
            </a:r>
            <a:r>
              <a:rPr lang="sv-SE" dirty="0" err="1">
                <a:solidFill>
                  <a:schemeClr val="accent1"/>
                </a:solidFill>
              </a:rPr>
              <a:t>appen</a:t>
            </a:r>
            <a:r>
              <a:rPr lang="sv-SE" dirty="0">
                <a:solidFill>
                  <a:schemeClr val="accent1"/>
                </a:solidFill>
              </a:rPr>
              <a:t> behöver åtkomst till kameran för att du ska kunna fotografera och lägga till bilder till händelser och </a:t>
            </a:r>
            <a:r>
              <a:rPr lang="sv-SE" dirty="0" smtClean="0">
                <a:solidFill>
                  <a:schemeClr val="accent1"/>
                </a:solidFill>
              </a:rPr>
              <a:t>checklistor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7" name="Tillåta appen kamera, bilder och plat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81" y="1377280"/>
            <a:ext cx="2571750" cy="4572000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 smtClean="0"/>
              <a:t>Klicka på skärmklippet nedan för att starta filmen</a:t>
            </a:r>
            <a:endParaRPr lang="sv-SE" sz="14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Rapportera en händelse</a:t>
            </a:r>
            <a:endParaRPr lang="sv-SE" dirty="0"/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424611" y="1340768"/>
            <a:ext cx="431735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Välj vad du </a:t>
            </a:r>
            <a:r>
              <a:rPr lang="sv-SE" dirty="0">
                <a:solidFill>
                  <a:schemeClr val="accent1"/>
                </a:solidFill>
              </a:rPr>
              <a:t>vill rapportera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Välj var händelsen har inträffat </a:t>
            </a:r>
            <a:endParaRPr lang="sv-SE" dirty="0" smtClean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Vid behov ändra de medföljande uppgifterna, skadad </a:t>
            </a:r>
            <a:r>
              <a:rPr lang="sv-SE" dirty="0">
                <a:solidFill>
                  <a:schemeClr val="accent1"/>
                </a:solidFill>
              </a:rPr>
              <a:t>person </a:t>
            </a:r>
            <a:r>
              <a:rPr lang="sv-SE" sz="1100" i="1" dirty="0">
                <a:solidFill>
                  <a:schemeClr val="accent1"/>
                </a:solidFill>
              </a:rPr>
              <a:t>(vid olycksfall) </a:t>
            </a:r>
            <a:r>
              <a:rPr lang="sv-SE" dirty="0" smtClean="0">
                <a:solidFill>
                  <a:schemeClr val="accent1"/>
                </a:solidFill>
              </a:rPr>
              <a:t>klockslag </a:t>
            </a:r>
            <a:r>
              <a:rPr lang="sv-SE" dirty="0">
                <a:solidFill>
                  <a:schemeClr val="accent1"/>
                </a:solidFill>
              </a:rPr>
              <a:t>eller flytta nålen på kartan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Fyll i en beskrivning av </a:t>
            </a:r>
            <a:r>
              <a:rPr lang="sv-SE" dirty="0" smtClean="0">
                <a:solidFill>
                  <a:schemeClr val="accent1"/>
                </a:solidFill>
              </a:rPr>
              <a:t>händelseförloppet* </a:t>
            </a:r>
            <a:r>
              <a:rPr lang="sv-SE" sz="1200" i="1" dirty="0">
                <a:solidFill>
                  <a:schemeClr val="accent1"/>
                </a:solidFill>
              </a:rPr>
              <a:t>–skriv inga </a:t>
            </a:r>
            <a:r>
              <a:rPr lang="sv-SE" sz="1200" i="1" dirty="0" smtClean="0">
                <a:solidFill>
                  <a:schemeClr val="accent1"/>
                </a:solidFill>
              </a:rPr>
              <a:t>personuppgifter</a:t>
            </a:r>
            <a:endParaRPr lang="sv-SE" dirty="0" smtClean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Välj </a:t>
            </a:r>
            <a:r>
              <a:rPr lang="sv-SE" dirty="0">
                <a:solidFill>
                  <a:schemeClr val="accent1"/>
                </a:solidFill>
              </a:rPr>
              <a:t>skadeorsak/skaderisk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Skriv din uppfattning av vad som orsakat händelsen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Skriv ditt förslag på åtgärd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Skicka! </a:t>
            </a:r>
            <a:endParaRPr lang="sv-SE" dirty="0" smtClean="0">
              <a:solidFill>
                <a:schemeClr val="accent1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12" name="Händelserapportering 1.3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106" y="1340768"/>
            <a:ext cx="2571750" cy="4572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971600" y="630648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1" dirty="0">
                <a:solidFill>
                  <a:schemeClr val="accent1"/>
                </a:solidFill>
              </a:rPr>
              <a:t>Tips! </a:t>
            </a:r>
            <a:r>
              <a:rPr lang="sv-SE" sz="1400" i="1" dirty="0">
                <a:solidFill>
                  <a:schemeClr val="accent1"/>
                </a:solidFill>
              </a:rPr>
              <a:t>I alla textfält kan man välja att diktera </a:t>
            </a:r>
            <a:r>
              <a:rPr lang="sv-SE" sz="1400" i="1" dirty="0" smtClean="0">
                <a:solidFill>
                  <a:schemeClr val="accent1"/>
                </a:solidFill>
              </a:rPr>
              <a:t>in text istället för att skriva</a:t>
            </a:r>
            <a:endParaRPr lang="sv-SE" sz="1400" i="1" dirty="0">
              <a:solidFill>
                <a:schemeClr val="accent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21921"/>
            <a:ext cx="504056" cy="646226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 smtClean="0"/>
              <a:t>Klicka på skärmklippet nedan för att starta filmen</a:t>
            </a:r>
            <a:endParaRPr lang="sv-SE" sz="14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8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Checklista</a:t>
            </a:r>
            <a:endParaRPr lang="sv-SE" dirty="0"/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pic>
        <p:nvPicPr>
          <p:cNvPr id="10" name="Checklista enkel brandrond 1.4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81" y="1340768"/>
            <a:ext cx="2571750" cy="457200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4424611" y="1340768"/>
            <a:ext cx="4317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Välj vilken mall som ska användas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>
                <a:solidFill>
                  <a:schemeClr val="accent1"/>
                </a:solidFill>
              </a:rPr>
              <a:t>Välj </a:t>
            </a:r>
            <a:r>
              <a:rPr lang="sv-SE" dirty="0" smtClean="0">
                <a:solidFill>
                  <a:schemeClr val="accent1"/>
                </a:solidFill>
              </a:rPr>
              <a:t>var checklistan/skyddsronden ska genomföras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Svara ja eller nej på frågorna en och en. </a:t>
            </a:r>
            <a:r>
              <a:rPr lang="sv-SE" sz="1200" i="1" dirty="0" smtClean="0">
                <a:solidFill>
                  <a:schemeClr val="accent1"/>
                </a:solidFill>
              </a:rPr>
              <a:t>Om frågan ej är tillämpbar svarar du N/A(not </a:t>
            </a:r>
            <a:r>
              <a:rPr lang="sv-SE" sz="1200" i="1" dirty="0" err="1" smtClean="0">
                <a:solidFill>
                  <a:schemeClr val="accent1"/>
                </a:solidFill>
              </a:rPr>
              <a:t>applicable</a:t>
            </a:r>
            <a:r>
              <a:rPr lang="sv-SE" sz="1200" i="1" dirty="0" smtClean="0">
                <a:solidFill>
                  <a:schemeClr val="accent1"/>
                </a:solidFill>
              </a:rPr>
              <a:t>)</a:t>
            </a:r>
            <a:endParaRPr lang="sv-SE" i="1" dirty="0" smtClean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Klicka </a:t>
            </a:r>
            <a:r>
              <a:rPr lang="sv-SE" dirty="0">
                <a:solidFill>
                  <a:schemeClr val="accent1"/>
                </a:solidFill>
              </a:rPr>
              <a:t>på kamera/pratbubblan om du vill lägga till en bild eller </a:t>
            </a:r>
            <a:r>
              <a:rPr lang="sv-SE" dirty="0" smtClean="0">
                <a:solidFill>
                  <a:schemeClr val="accent1"/>
                </a:solidFill>
              </a:rPr>
              <a:t>kommentar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v-SE" dirty="0" smtClean="0">
                <a:solidFill>
                  <a:schemeClr val="accent1"/>
                </a:solidFill>
              </a:rPr>
              <a:t>Skicka! </a:t>
            </a:r>
            <a:endParaRPr lang="sv-SE" dirty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sv-SE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 smtClean="0"/>
              <a:t>Klicka på skärmklippet nedan för att starta filmen</a:t>
            </a:r>
            <a:endParaRPr lang="sv-SE" sz="1400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6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lank">
  <a:themeElements>
    <a:clrScheme name="AFA Försäkring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26295"/>
      </a:accent1>
      <a:accent2>
        <a:srgbClr val="4F8BC0"/>
      </a:accent2>
      <a:accent3>
        <a:srgbClr val="EA8C1B"/>
      </a:accent3>
      <a:accent4>
        <a:srgbClr val="D73A36"/>
      </a:accent4>
      <a:accent5>
        <a:srgbClr val="A9C398"/>
      </a:accent5>
      <a:accent6>
        <a:srgbClr val="FFE39C"/>
      </a:accent6>
      <a:hlink>
        <a:srgbClr val="0000FF"/>
      </a:hlink>
      <a:folHlink>
        <a:srgbClr val="800080"/>
      </a:folHlink>
    </a:clrScheme>
    <a:fontScheme name="AFA Försäk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540</TotalTime>
  <Words>494</Words>
  <Application>Microsoft Office PowerPoint</Application>
  <PresentationFormat>Bildspel på skärmen (4:3)</PresentationFormat>
  <Paragraphs>56</Paragraphs>
  <Slides>7</Slides>
  <Notes>7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8" baseType="lpstr">
      <vt:lpstr>Blank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AFA Försäkring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Julia Fransson</dc:creator>
  <cp:lastModifiedBy>Julia Fransson</cp:lastModifiedBy>
  <cp:revision>29</cp:revision>
  <cp:lastPrinted>2012-05-14T05:23:46Z</cp:lastPrinted>
  <dcterms:created xsi:type="dcterms:W3CDTF">2017-12-08T09:48:17Z</dcterms:created>
  <dcterms:modified xsi:type="dcterms:W3CDTF">2018-04-05T09:50:29Z</dcterms:modified>
</cp:coreProperties>
</file>