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9"/>
  </p:notesMasterIdLst>
  <p:handoutMasterIdLst>
    <p:handoutMasterId r:id="rId10"/>
  </p:handoutMasterIdLst>
  <p:sldIdLst>
    <p:sldId id="266" r:id="rId2"/>
    <p:sldId id="275" r:id="rId3"/>
    <p:sldId id="267" r:id="rId4"/>
    <p:sldId id="269" r:id="rId5"/>
    <p:sldId id="273" r:id="rId6"/>
    <p:sldId id="271" r:id="rId7"/>
    <p:sldId id="270" r:id="rId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A86"/>
    <a:srgbClr val="326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3846" autoAdjust="0"/>
  </p:normalViewPr>
  <p:slideViewPr>
    <p:cSldViewPr>
      <p:cViewPr>
        <p:scale>
          <a:sx n="100" d="100"/>
          <a:sy n="100" d="100"/>
        </p:scale>
        <p:origin x="-1266" y="-330"/>
      </p:cViewPr>
      <p:guideLst>
        <p:guide orient="horz" pos="1071"/>
        <p:guide orient="horz" pos="482"/>
        <p:guide orient="horz" pos="237"/>
        <p:guide pos="4876"/>
        <p:guide pos="29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880"/>
        <p:guide orient="horz" pos="521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556792" y="370384"/>
            <a:ext cx="1656184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645024" y="370384"/>
            <a:ext cx="2664296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78E0F-304E-4F07-9BB0-5E2AE8FD5F7A}" type="datetimeFigureOut">
              <a:rPr lang="sv-SE" smtClean="0"/>
              <a:t>2018-04-05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1D9BD-0C0D-4B88-87FC-E7048E578422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7" y="144959"/>
            <a:ext cx="7016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835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052736" y="0"/>
            <a:ext cx="1919064" cy="3235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3235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39182-E888-4D48-A5FB-B76C12C60DE4}" type="datetimeFigureOut">
              <a:rPr lang="sv-SE" smtClean="0"/>
              <a:t>2018-04-05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13880-BC73-4D6C-9FFF-189582523954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07504"/>
            <a:ext cx="7016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618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4EE5C-BA79-457F-B647-2835BA6C3097}" type="slidenum">
              <a:rPr lang="sv-SE" smtClean="0"/>
              <a:pPr/>
              <a:t>1</a:t>
            </a:fld>
            <a:endParaRPr 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100" b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957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957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957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957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957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13880-BC73-4D6C-9FFF-18958252395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95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2462400"/>
            <a:ext cx="8229600" cy="810000"/>
          </a:xfrm>
        </p:spPr>
        <p:txBody>
          <a:bodyPr/>
          <a:lstStyle>
            <a:lvl1pPr algn="ctr">
              <a:defRPr sz="3200" b="0"/>
            </a:lvl1pPr>
          </a:lstStyle>
          <a:p>
            <a:r>
              <a:rPr lang="sv-SE" dirty="0" smtClean="0"/>
              <a:t>Skriv rubrik här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42400"/>
            <a:ext cx="6400800" cy="1753200"/>
          </a:xfrm>
        </p:spPr>
        <p:txBody>
          <a:bodyPr/>
          <a:lstStyle>
            <a:lvl1pPr marL="0" indent="0" algn="ctr">
              <a:buNone/>
              <a:defRPr>
                <a:solidFill>
                  <a:srgbClr val="326295"/>
                </a:solidFill>
                <a:latin typeface="+mj-lt"/>
              </a:defRPr>
            </a:lvl1pPr>
          </a:lstStyle>
          <a:p>
            <a:pPr lvl="0"/>
            <a:r>
              <a:rPr lang="sv-SE" dirty="0" smtClean="0"/>
              <a:t>Skriv underrubrik här</a:t>
            </a:r>
            <a:endParaRPr lang="sv-SE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00" y="219600"/>
            <a:ext cx="7016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38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361319"/>
            <a:ext cx="7283450" cy="792000"/>
          </a:xfrm>
        </p:spPr>
        <p:txBody>
          <a:bodyPr/>
          <a:lstStyle>
            <a:lvl1pPr>
              <a:defRPr b="0"/>
            </a:lvl1pPr>
          </a:lstStyle>
          <a:p>
            <a:r>
              <a:rPr lang="sv-SE" dirty="0" smtClean="0"/>
              <a:t>Skriv rubrik här</a:t>
            </a:r>
            <a:endParaRPr lang="sv-SE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458479" y="1595907"/>
            <a:ext cx="8208000" cy="4536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 baseline="0"/>
            </a:lvl3pPr>
          </a:lstStyle>
          <a:p>
            <a:pPr lvl="0"/>
            <a:r>
              <a:rPr lang="sv-SE" dirty="0" smtClean="0"/>
              <a:t>Skriv text här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sz="2000" dirty="0" smtClean="0"/>
              <a:t>Nivå tre</a:t>
            </a:r>
            <a:endParaRPr lang="sv-SE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00" y="219600"/>
            <a:ext cx="7016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26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underrubrik  &amp;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366082"/>
            <a:ext cx="7283450" cy="792000"/>
          </a:xfrm>
        </p:spPr>
        <p:txBody>
          <a:bodyPr/>
          <a:lstStyle>
            <a:lvl1pPr>
              <a:defRPr b="0"/>
            </a:lvl1pPr>
          </a:lstStyle>
          <a:p>
            <a:r>
              <a:rPr lang="sv-SE" dirty="0" smtClean="0"/>
              <a:t>Skriv rubrik här</a:t>
            </a:r>
            <a:endParaRPr lang="sv-SE" dirty="0"/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467544" y="1584000"/>
            <a:ext cx="82080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smtClean="0"/>
              <a:t>Skriv text här</a:t>
            </a:r>
          </a:p>
          <a:p>
            <a:pPr lvl="1"/>
            <a:r>
              <a:rPr lang="sv-SE" dirty="0" smtClean="0"/>
              <a:t>Nivå två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00" y="219600"/>
            <a:ext cx="7016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14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61963" y="361319"/>
            <a:ext cx="7308000" cy="792000"/>
          </a:xfrm>
        </p:spPr>
        <p:txBody>
          <a:bodyPr/>
          <a:lstStyle>
            <a:lvl1pPr>
              <a:defRPr b="0"/>
            </a:lvl1pPr>
          </a:lstStyle>
          <a:p>
            <a:r>
              <a:rPr lang="sv-SE" dirty="0" smtClean="0"/>
              <a:t>Skriv rubrik  här</a:t>
            </a:r>
            <a:endParaRPr lang="sv-SE" dirty="0"/>
          </a:p>
        </p:txBody>
      </p:sp>
      <p:sp>
        <p:nvSpPr>
          <p:cNvPr id="6" name="Platshållare för innehåll 6"/>
          <p:cNvSpPr>
            <a:spLocks noGrp="1"/>
          </p:cNvSpPr>
          <p:nvPr>
            <p:ph sz="quarter" idx="13" hasCustomPrompt="1"/>
          </p:nvPr>
        </p:nvSpPr>
        <p:spPr>
          <a:xfrm>
            <a:off x="467544" y="1584000"/>
            <a:ext cx="4104456" cy="4536000"/>
          </a:xfrm>
        </p:spPr>
        <p:txBody>
          <a:bodyPr/>
          <a:lstStyle>
            <a:lvl1pPr>
              <a:defRPr/>
            </a:lvl1pPr>
            <a:lvl2pPr>
              <a:defRPr sz="1800"/>
            </a:lvl2pPr>
            <a:lvl3pPr>
              <a:defRPr sz="1800"/>
            </a:lvl3pPr>
          </a:lstStyle>
          <a:p>
            <a:pPr lvl="0"/>
            <a:r>
              <a:rPr lang="sv-SE" dirty="0" smtClean="0"/>
              <a:t>Skriv text här</a:t>
            </a:r>
          </a:p>
          <a:p>
            <a:pPr lvl="1"/>
            <a:r>
              <a:rPr lang="sv-SE" dirty="0" smtClean="0"/>
              <a:t>Nivå två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4" hasCustomPrompt="1"/>
          </p:nvPr>
        </p:nvSpPr>
        <p:spPr>
          <a:xfrm>
            <a:off x="4572000" y="1584000"/>
            <a:ext cx="4104456" cy="45360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sv-SE" dirty="0" smtClean="0"/>
            </a:lvl1pPr>
            <a:lvl2pPr>
              <a:defRPr lang="sv-SE" sz="1800" dirty="0" smtClean="0"/>
            </a:lvl2pPr>
            <a:lvl3pPr>
              <a:defRPr lang="sv-SE" sz="1800" dirty="0" smtClean="0"/>
            </a:lvl3pPr>
            <a:lvl4pPr>
              <a:defRPr lang="sv-SE" dirty="0" smtClean="0"/>
            </a:lvl4pPr>
            <a:lvl5pPr>
              <a:defRPr lang="sv-SE" dirty="0"/>
            </a:lvl5pPr>
          </a:lstStyle>
          <a:p>
            <a:pPr lvl="0"/>
            <a:r>
              <a:rPr lang="sv-SE" dirty="0" smtClean="0"/>
              <a:t>Skriv text här</a:t>
            </a:r>
          </a:p>
          <a:p>
            <a:pPr lvl="1"/>
            <a:r>
              <a:rPr lang="sv-SE" dirty="0" smtClean="0"/>
              <a:t>Nivå två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00" y="219600"/>
            <a:ext cx="7016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88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00" y="219600"/>
            <a:ext cx="7016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400" y="219600"/>
            <a:ext cx="7016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2756" y="363700"/>
            <a:ext cx="7308000" cy="792000"/>
          </a:xfrm>
        </p:spPr>
        <p:txBody>
          <a:bodyPr/>
          <a:lstStyle>
            <a:lvl1pPr>
              <a:defRPr b="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8510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728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525344"/>
            <a:ext cx="1090464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2B9E3-2622-406E-9FB8-CCB09A8FF8CA}" type="datetime1">
              <a:rPr lang="sv-SE" smtClean="0"/>
              <a:t>2018-04-05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619672" y="6525344"/>
            <a:ext cx="655272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244408" y="6525344"/>
            <a:ext cx="442392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4CDD1-D879-4711-AFA7-646F7FDE124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rubrik 6"/>
          <p:cNvSpPr>
            <a:spLocks noGrp="1"/>
          </p:cNvSpPr>
          <p:nvPr>
            <p:ph type="title"/>
          </p:nvPr>
        </p:nvSpPr>
        <p:spPr>
          <a:xfrm>
            <a:off x="459582" y="366081"/>
            <a:ext cx="7308000" cy="79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idx="1"/>
          </p:nvPr>
        </p:nvSpPr>
        <p:spPr>
          <a:xfrm>
            <a:off x="457200" y="1599875"/>
            <a:ext cx="8208000" cy="453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6" r:id="rId2"/>
    <p:sldLayoutId id="2147483666" r:id="rId3"/>
    <p:sldLayoutId id="2147483692" r:id="rId4"/>
    <p:sldLayoutId id="2147483660" r:id="rId5"/>
    <p:sldLayoutId id="2147483695" r:id="rId6"/>
    <p:sldLayoutId id="2147483694" r:id="rId7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0" kern="1200">
          <a:solidFill>
            <a:srgbClr val="326295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spcBef>
          <a:spcPts val="600"/>
        </a:spcBef>
        <a:buClrTx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4638" algn="l" defTabSz="914400" rtl="0" eaLnBrk="1" latinLnBrk="0" hangingPunct="1">
        <a:spcBef>
          <a:spcPts val="600"/>
        </a:spcBef>
        <a:buClrTx/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5113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4638" algn="l" defTabSz="914400" rtl="0" eaLnBrk="1" latinLnBrk="0" hangingPunct="1">
        <a:spcBef>
          <a:spcPct val="20000"/>
        </a:spcBef>
        <a:buClrTx/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65113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1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6218"/>
          <a:stretch/>
        </p:blipFill>
        <p:spPr>
          <a:xfrm>
            <a:off x="6835025" y="1327132"/>
            <a:ext cx="2308975" cy="5530868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/>
          <a:stretch/>
        </p:blipFill>
        <p:spPr>
          <a:xfrm>
            <a:off x="0" y="1327132"/>
            <a:ext cx="6835025" cy="5530867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3354251" y="5805264"/>
            <a:ext cx="24354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>
                <a:solidFill>
                  <a:srgbClr val="326295"/>
                </a:solidFill>
              </a:rPr>
              <a:t>Last update </a:t>
            </a:r>
            <a:fld id="{743814D3-6462-4F4A-B6C2-FB15C31B096D}" type="datetime4">
              <a:rPr lang="en-US" sz="1000" smtClean="0">
                <a:solidFill>
                  <a:srgbClr val="326295"/>
                </a:solidFill>
              </a:rPr>
              <a:t>5 april 2018</a:t>
            </a:fld>
            <a:endParaRPr lang="en-US" sz="1000">
              <a:solidFill>
                <a:srgbClr val="326295"/>
              </a:solidFill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80" y="1043735"/>
            <a:ext cx="810090" cy="810090"/>
          </a:xfrm>
          <a:prstGeom prst="rect">
            <a:avLst/>
          </a:prstGeom>
        </p:spPr>
      </p:pic>
      <p:sp>
        <p:nvSpPr>
          <p:cNvPr id="17" name="Rubrik 4"/>
          <p:cNvSpPr txBox="1">
            <a:spLocks/>
          </p:cNvSpPr>
          <p:nvPr/>
        </p:nvSpPr>
        <p:spPr>
          <a:xfrm>
            <a:off x="457200" y="1700808"/>
            <a:ext cx="8229600" cy="992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32629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The IA app</a:t>
            </a:r>
          </a:p>
          <a:p>
            <a:pPr lvl="0" algn="ctr">
              <a:spcBef>
                <a:spcPts val="600"/>
              </a:spcBef>
            </a:pPr>
            <a:r>
              <a:rPr lang="en-US" sz="1800" dirty="0" smtClean="0">
                <a:ea typeface="+mn-ea"/>
                <a:cs typeface="+mn-cs"/>
              </a:rPr>
              <a:t>A short introduction</a:t>
            </a:r>
          </a:p>
          <a:p>
            <a:endParaRPr lang="en-US" sz="3200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160" y="2492896"/>
            <a:ext cx="1947936" cy="332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- Processen"/>
          <p:cNvSpPr txBox="1">
            <a:spLocks/>
          </p:cNvSpPr>
          <p:nvPr/>
        </p:nvSpPr>
        <p:spPr>
          <a:xfrm>
            <a:off x="1259632" y="332656"/>
            <a:ext cx="6696744" cy="792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32629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App configuration </a:t>
            </a:r>
          </a:p>
          <a:p>
            <a:pPr algn="ctr"/>
            <a:r>
              <a:rPr lang="en-US" sz="1600" i="1" dirty="0" smtClean="0"/>
              <a:t>– done by your super user</a:t>
            </a:r>
            <a:endParaRPr lang="en-US" sz="1600" i="1" dirty="0"/>
          </a:p>
        </p:txBody>
      </p:sp>
      <p:sp>
        <p:nvSpPr>
          <p:cNvPr id="2" name="textruta 1"/>
          <p:cNvSpPr txBox="1"/>
          <p:nvPr/>
        </p:nvSpPr>
        <p:spPr>
          <a:xfrm>
            <a:off x="460375" y="1196752"/>
            <a:ext cx="800005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accent1"/>
                </a:solidFill>
              </a:rPr>
              <a:t>This presentation purpose is to give a short introduction to the app for your users. The super user needs to make some settings before you are ready to start. </a:t>
            </a:r>
            <a:r>
              <a:rPr lang="en-US" dirty="0" smtClean="0">
                <a:solidFill>
                  <a:schemeClr val="accent1"/>
                </a:solidFill>
              </a:rPr>
              <a:t>Here is some </a:t>
            </a:r>
            <a:r>
              <a:rPr lang="en-US" dirty="0" err="1" smtClean="0">
                <a:solidFill>
                  <a:schemeClr val="accent1"/>
                </a:solidFill>
              </a:rPr>
              <a:t>e</a:t>
            </a:r>
            <a:r>
              <a:rPr lang="en-US" dirty="0" err="1" smtClean="0">
                <a:solidFill>
                  <a:schemeClr val="accent1"/>
                </a:solidFill>
              </a:rPr>
              <a:t>xemple</a:t>
            </a:r>
            <a:r>
              <a:rPr lang="en-US" dirty="0" smtClean="0">
                <a:solidFill>
                  <a:schemeClr val="accent1"/>
                </a:solidFill>
              </a:rPr>
              <a:t> of those settings: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Create an app-user account </a:t>
            </a:r>
            <a:r>
              <a:rPr lang="en-US" sz="1200" b="1" dirty="0" smtClean="0"/>
              <a:t>(see </a:t>
            </a:r>
            <a:r>
              <a:rPr lang="en-US" sz="1200" b="1" dirty="0"/>
              <a:t>4.2.8. Configuring an app-user account </a:t>
            </a:r>
            <a:r>
              <a:rPr lang="sv-SE" sz="1200" b="1" dirty="0" smtClean="0"/>
              <a:t>in Manual 2 –Administrators guide</a:t>
            </a:r>
            <a:r>
              <a:rPr lang="en-US" sz="1200" b="1" dirty="0" smtClean="0"/>
              <a:t>)</a:t>
            </a:r>
            <a:endParaRPr lang="en-US" sz="1200" dirty="0" smtClean="0">
              <a:solidFill>
                <a:schemeClr val="accent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Select username and password and distribute them to users, or  distribute a link with the log in details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Set app-user account language to make sure lists are shown in the language you want. The phones language setting only controls tool bars and menus.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Select which occurrence types that should be possible to report from the app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Create RM templates/checklists that are available from app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sz="1200" b="1" dirty="0" smtClean="0"/>
              <a:t>(see chapter 5. Administering risk management in Manual 2 –</a:t>
            </a:r>
            <a:r>
              <a:rPr lang="sv-SE" sz="1200" b="1" dirty="0"/>
              <a:t>Administrators guide</a:t>
            </a:r>
            <a:r>
              <a:rPr lang="en-US" sz="1200" b="1" dirty="0" smtClean="0"/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400" b="1" i="1" dirty="0" smtClean="0">
                <a:solidFill>
                  <a:schemeClr val="accent1"/>
                </a:solidFill>
              </a:rPr>
              <a:t>The app can not be used from a IA test account.</a:t>
            </a:r>
          </a:p>
        </p:txBody>
      </p:sp>
      <p:pic>
        <p:nvPicPr>
          <p:cNvPr id="6" name="IA-logg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8" y="277071"/>
            <a:ext cx="810838" cy="56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- Processen"/>
          <p:cNvSpPr txBox="1">
            <a:spLocks/>
          </p:cNvSpPr>
          <p:nvPr/>
        </p:nvSpPr>
        <p:spPr>
          <a:xfrm>
            <a:off x="1259632" y="332656"/>
            <a:ext cx="6696744" cy="792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32629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Short about the app</a:t>
            </a:r>
            <a:endParaRPr lang="en-US" dirty="0"/>
          </a:p>
        </p:txBody>
      </p:sp>
      <p:sp>
        <p:nvSpPr>
          <p:cNvPr id="2" name="textruta 1"/>
          <p:cNvSpPr txBox="1"/>
          <p:nvPr/>
        </p:nvSpPr>
        <p:spPr>
          <a:xfrm>
            <a:off x="460375" y="1196752"/>
            <a:ext cx="800005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The app can be downloaded for Android from Google Play, or for iPhone from App Store –this presentation shows the app in an iPhone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The app </a:t>
            </a:r>
            <a:r>
              <a:rPr lang="en-US" dirty="0">
                <a:solidFill>
                  <a:schemeClr val="accent1"/>
                </a:solidFill>
              </a:rPr>
              <a:t>is available in 17 </a:t>
            </a:r>
            <a:r>
              <a:rPr lang="en-US" dirty="0" smtClean="0">
                <a:solidFill>
                  <a:schemeClr val="accent1"/>
                </a:solidFill>
              </a:rPr>
              <a:t>languages; </a:t>
            </a:r>
            <a:r>
              <a:rPr lang="en-US" sz="1050" i="1" dirty="0" smtClean="0">
                <a:solidFill>
                  <a:schemeClr val="accent1"/>
                </a:solidFill>
              </a:rPr>
              <a:t>Swedish, Danish, English, Estonian, Finnish, French, Simplified Chinese, Latvian, Lithuanian, Dutch, Norwegian, Polish, Romanian, Russian, Spanish, German, Ukrainian and Hungarian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To be able to use the app internationally there is a non-recurrent charge</a:t>
            </a:r>
          </a:p>
        </p:txBody>
      </p:sp>
      <p:pic>
        <p:nvPicPr>
          <p:cNvPr id="6" name="IA-logg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8" y="277071"/>
            <a:ext cx="810838" cy="567587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6" b="43013"/>
          <a:stretch/>
        </p:blipFill>
        <p:spPr>
          <a:xfrm>
            <a:off x="4408347" y="3343274"/>
            <a:ext cx="4196101" cy="325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5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- Processen"/>
          <p:cNvSpPr txBox="1">
            <a:spLocks/>
          </p:cNvSpPr>
          <p:nvPr/>
        </p:nvSpPr>
        <p:spPr>
          <a:xfrm>
            <a:off x="1259632" y="332656"/>
            <a:ext cx="6696744" cy="792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32629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dirty="0" smtClean="0"/>
              <a:t>Log in</a:t>
            </a:r>
            <a:endParaRPr lang="sv-SE" dirty="0"/>
          </a:p>
        </p:txBody>
      </p:sp>
      <p:sp>
        <p:nvSpPr>
          <p:cNvPr id="2" name="textruta 1"/>
          <p:cNvSpPr txBox="1"/>
          <p:nvPr/>
        </p:nvSpPr>
        <p:spPr>
          <a:xfrm>
            <a:off x="4421485" y="1340768"/>
            <a:ext cx="432048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Open App Store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Download the IA app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Log in  through a) </a:t>
            </a:r>
            <a:r>
              <a:rPr lang="en-US" sz="1600" b="1" i="1" dirty="0" smtClean="0">
                <a:solidFill>
                  <a:schemeClr val="accent1"/>
                </a:solidFill>
              </a:rPr>
              <a:t>or </a:t>
            </a:r>
            <a:r>
              <a:rPr lang="en-US" dirty="0" smtClean="0">
                <a:solidFill>
                  <a:schemeClr val="accent1"/>
                </a:solidFill>
              </a:rPr>
              <a:t>b):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chemeClr val="accent1"/>
                </a:solidFill>
              </a:rPr>
              <a:t>Fill in username and password that the super user registered for the app account</a:t>
            </a:r>
            <a:endParaRPr lang="en-US" sz="800" dirty="0" smtClean="0">
              <a:solidFill>
                <a:schemeClr val="accent1"/>
              </a:solidFill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chemeClr val="accent1"/>
                </a:solidFill>
              </a:rPr>
              <a:t>Click on the ”log in link” provided by the super user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Fill in your details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Click on Done (not ”Add account”)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6" name="IA-logg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8" y="277071"/>
            <a:ext cx="810838" cy="567587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971600" y="6165304"/>
            <a:ext cx="8172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accent1"/>
                </a:solidFill>
              </a:rPr>
              <a:t>Tip! </a:t>
            </a:r>
            <a:r>
              <a:rPr lang="en-US" sz="1400" i="1" dirty="0" smtClean="0">
                <a:solidFill>
                  <a:schemeClr val="accent1"/>
                </a:solidFill>
              </a:rPr>
              <a:t>Do not log out and you´ll </a:t>
            </a:r>
            <a:r>
              <a:rPr lang="en-US" sz="1400" i="1" dirty="0">
                <a:solidFill>
                  <a:schemeClr val="accent1"/>
                </a:solidFill>
              </a:rPr>
              <a:t>see history of </a:t>
            </a:r>
            <a:r>
              <a:rPr lang="en-US" sz="1400" i="1" dirty="0" smtClean="0">
                <a:solidFill>
                  <a:schemeClr val="accent1"/>
                </a:solidFill>
              </a:rPr>
              <a:t>previously </a:t>
            </a:r>
            <a:r>
              <a:rPr lang="en-US" sz="1400" i="1" dirty="0">
                <a:solidFill>
                  <a:schemeClr val="accent1"/>
                </a:solidFill>
              </a:rPr>
              <a:t>reported </a:t>
            </a:r>
            <a:r>
              <a:rPr lang="en-US" sz="1400" i="1" dirty="0" smtClean="0">
                <a:solidFill>
                  <a:schemeClr val="accent1"/>
                </a:solidFill>
              </a:rPr>
              <a:t>occurrences </a:t>
            </a:r>
            <a:r>
              <a:rPr lang="en-US" sz="1400" i="1" dirty="0">
                <a:solidFill>
                  <a:schemeClr val="accent1"/>
                </a:solidFill>
              </a:rPr>
              <a:t>and checklists. </a:t>
            </a:r>
            <a:r>
              <a:rPr lang="en-US" sz="1400" i="1" dirty="0">
                <a:solidFill>
                  <a:schemeClr val="accent1"/>
                </a:solidFill>
              </a:rPr>
              <a:t>Your personal details will be saved for next time. </a:t>
            </a:r>
            <a:endParaRPr lang="en-US" sz="1400" i="1" dirty="0">
              <a:solidFill>
                <a:schemeClr val="accent1"/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0" y="6218180"/>
            <a:ext cx="601985" cy="292052"/>
          </a:xfrm>
          <a:prstGeom prst="rect">
            <a:avLst/>
          </a:prstGeom>
        </p:spPr>
      </p:pic>
      <p:pic>
        <p:nvPicPr>
          <p:cNvPr id="11" name="inlogg engelsk av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081" y="1340768"/>
            <a:ext cx="2571750" cy="4572000"/>
          </a:xfrm>
          <a:prstGeom prst="rect">
            <a:avLst/>
          </a:prstGeom>
        </p:spPr>
      </p:pic>
      <p:sp>
        <p:nvSpPr>
          <p:cNvPr id="14" name="textruta 13"/>
          <p:cNvSpPr txBox="1"/>
          <p:nvPr/>
        </p:nvSpPr>
        <p:spPr>
          <a:xfrm>
            <a:off x="1117222" y="844658"/>
            <a:ext cx="230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Click on the screen shot below to start the video</a:t>
            </a:r>
            <a:endParaRPr lang="en-US" sz="1400" i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43365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3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- Processen"/>
          <p:cNvSpPr txBox="1">
            <a:spLocks/>
          </p:cNvSpPr>
          <p:nvPr/>
        </p:nvSpPr>
        <p:spPr>
          <a:xfrm>
            <a:off x="1259632" y="332656"/>
            <a:ext cx="6696744" cy="792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32629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First use -questions</a:t>
            </a:r>
            <a:endParaRPr lang="en-US"/>
          </a:p>
        </p:txBody>
      </p:sp>
      <p:pic>
        <p:nvPicPr>
          <p:cNvPr id="6" name="IA-logg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8" y="277071"/>
            <a:ext cx="810838" cy="567587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4424611" y="1340768"/>
            <a:ext cx="43173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Allow the IA app to see your location so your coordinates will be included with your report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Allow the IA app to access your pictures so you´ll be able to add them to </a:t>
            </a:r>
            <a:r>
              <a:rPr lang="en-US" dirty="0" smtClean="0">
                <a:solidFill>
                  <a:schemeClr val="accent1"/>
                </a:solidFill>
              </a:rPr>
              <a:t>occurrences </a:t>
            </a:r>
            <a:r>
              <a:rPr lang="en-US" dirty="0">
                <a:solidFill>
                  <a:schemeClr val="accent1"/>
                </a:solidFill>
              </a:rPr>
              <a:t>and checklists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Allow the IA app to access your camera so you´ll be able to photograph and add pictures to </a:t>
            </a:r>
            <a:r>
              <a:rPr lang="en-US" dirty="0" smtClean="0">
                <a:solidFill>
                  <a:schemeClr val="accent1"/>
                </a:solidFill>
              </a:rPr>
              <a:t>occurrences </a:t>
            </a:r>
            <a:r>
              <a:rPr lang="en-US" dirty="0">
                <a:solidFill>
                  <a:schemeClr val="accent1"/>
                </a:solidFill>
              </a:rPr>
              <a:t>and checklists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tillåt kamera mm engels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466" y="1382241"/>
            <a:ext cx="2571750" cy="4572000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1117222" y="844658"/>
            <a:ext cx="230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Click on the screen shot below to start the video</a:t>
            </a:r>
            <a:endParaRPr lang="en-US" sz="1400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43365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5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- Processen"/>
          <p:cNvSpPr txBox="1">
            <a:spLocks/>
          </p:cNvSpPr>
          <p:nvPr/>
        </p:nvSpPr>
        <p:spPr>
          <a:xfrm>
            <a:off x="1259632" y="332656"/>
            <a:ext cx="6696744" cy="792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32629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Report an occurrence</a:t>
            </a:r>
            <a:endParaRPr lang="en-US" dirty="0"/>
          </a:p>
        </p:txBody>
      </p:sp>
      <p:pic>
        <p:nvPicPr>
          <p:cNvPr id="6" name="IA-logg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8" y="277071"/>
            <a:ext cx="810838" cy="567587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4424611" y="1340768"/>
            <a:ext cx="431735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Choose what you wish to report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Choose where the occurrence occurred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If needed, change the accompanying information,  injured person </a:t>
            </a:r>
            <a:r>
              <a:rPr lang="en-US" sz="1100" i="1" dirty="0" smtClean="0">
                <a:solidFill>
                  <a:schemeClr val="accent1"/>
                </a:solidFill>
              </a:rPr>
              <a:t>(only accident)</a:t>
            </a:r>
            <a:r>
              <a:rPr lang="en-US" sz="1100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time, or position pin on map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Describe the course of events </a:t>
            </a:r>
            <a:r>
              <a:rPr lang="en-US" sz="1200" i="1" dirty="0" smtClean="0">
                <a:solidFill>
                  <a:schemeClr val="accent1"/>
                </a:solidFill>
              </a:rPr>
              <a:t>–do not write names</a:t>
            </a:r>
            <a:endParaRPr lang="en-US" dirty="0" smtClean="0">
              <a:solidFill>
                <a:schemeClr val="accent1"/>
              </a:solidFill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Choose reason for injury/injury risk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Write your opinion of the cause of the event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Write your proposal on action to take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Send!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endParaRPr lang="en-US" dirty="0" smtClean="0">
              <a:solidFill>
                <a:schemeClr val="accent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971600" y="6306482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schemeClr val="accent1"/>
                </a:solidFill>
              </a:rPr>
              <a:t>Tip! </a:t>
            </a:r>
            <a:r>
              <a:rPr lang="en-US" sz="1400" i="1" smtClean="0">
                <a:solidFill>
                  <a:schemeClr val="accent1"/>
                </a:solidFill>
              </a:rPr>
              <a:t>You can use dictation instead of writing in all the text fields. </a:t>
            </a:r>
            <a:endParaRPr lang="en-US" sz="1400" i="1">
              <a:solidFill>
                <a:schemeClr val="accent1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21921"/>
            <a:ext cx="504056" cy="646226"/>
          </a:xfrm>
          <a:prstGeom prst="rect">
            <a:avLst/>
          </a:prstGeom>
        </p:spPr>
      </p:pic>
      <p:pic>
        <p:nvPicPr>
          <p:cNvPr id="9" name="Rapportera händelse e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9572" y="1340768"/>
            <a:ext cx="2571750" cy="4572000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1117222" y="844658"/>
            <a:ext cx="230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Click on the screen shot below to start the video</a:t>
            </a:r>
            <a:endParaRPr lang="en-US" sz="1400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43365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84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- Processen"/>
          <p:cNvSpPr txBox="1">
            <a:spLocks/>
          </p:cNvSpPr>
          <p:nvPr/>
        </p:nvSpPr>
        <p:spPr>
          <a:xfrm>
            <a:off x="1259632" y="332656"/>
            <a:ext cx="6696744" cy="7920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rgbClr val="32629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/>
              <a:t>Checklist</a:t>
            </a:r>
            <a:endParaRPr lang="en-US"/>
          </a:p>
        </p:txBody>
      </p:sp>
      <p:pic>
        <p:nvPicPr>
          <p:cNvPr id="6" name="IA-logg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8" y="277071"/>
            <a:ext cx="810838" cy="567587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4424611" y="1340768"/>
            <a:ext cx="431735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Choose which template to use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Choose where the checklist/risk management is to be done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Answer the questions by Yes or No. </a:t>
            </a:r>
            <a:r>
              <a:rPr lang="en-US" sz="1200" i="1" dirty="0" smtClean="0">
                <a:solidFill>
                  <a:schemeClr val="accent1"/>
                </a:solidFill>
              </a:rPr>
              <a:t>If any question is irrelevant you can answer </a:t>
            </a:r>
            <a:r>
              <a:rPr lang="en-US" sz="1200" i="1" dirty="0">
                <a:solidFill>
                  <a:schemeClr val="accent1"/>
                </a:solidFill>
              </a:rPr>
              <a:t>with N/A (not applicab</a:t>
            </a:r>
            <a:r>
              <a:rPr lang="en-US" sz="1200" i="1" dirty="0" smtClean="0">
                <a:solidFill>
                  <a:schemeClr val="accent1"/>
                </a:solidFill>
              </a:rPr>
              <a:t>le)</a:t>
            </a:r>
            <a:endParaRPr lang="en-US" i="1" dirty="0" smtClean="0">
              <a:solidFill>
                <a:schemeClr val="accent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Click on the camera/ balloon icon to add a picture or a comment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1"/>
                </a:solidFill>
              </a:rPr>
              <a:t>Send! 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 smtClean="0">
              <a:solidFill>
                <a:schemeClr val="accent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checklista e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081" y="1340768"/>
            <a:ext cx="2571750" cy="4572000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1117222" y="844658"/>
            <a:ext cx="230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Click on the screen shot below to start the video</a:t>
            </a:r>
            <a:endParaRPr lang="en-US" sz="1400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43365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6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Blank">
  <a:themeElements>
    <a:clrScheme name="AFA Försäkring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26295"/>
      </a:accent1>
      <a:accent2>
        <a:srgbClr val="4F8BC0"/>
      </a:accent2>
      <a:accent3>
        <a:srgbClr val="EA8C1B"/>
      </a:accent3>
      <a:accent4>
        <a:srgbClr val="D73A36"/>
      </a:accent4>
      <a:accent5>
        <a:srgbClr val="A9C398"/>
      </a:accent5>
      <a:accent6>
        <a:srgbClr val="FFE39C"/>
      </a:accent6>
      <a:hlink>
        <a:srgbClr val="0000FF"/>
      </a:hlink>
      <a:folHlink>
        <a:srgbClr val="800080"/>
      </a:folHlink>
    </a:clrScheme>
    <a:fontScheme name="AFA Försäkr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1077</TotalTime>
  <Words>584</Words>
  <Application>Microsoft Office PowerPoint</Application>
  <PresentationFormat>Bildspel på skärmen (4:3)</PresentationFormat>
  <Paragraphs>56</Paragraphs>
  <Slides>7</Slides>
  <Notes>7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8" baseType="lpstr">
      <vt:lpstr>Blank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AFA Försäkring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Julia Fransson</dc:creator>
  <cp:lastModifiedBy>Julia Fransson</cp:lastModifiedBy>
  <cp:revision>48</cp:revision>
  <cp:lastPrinted>2012-05-14T05:23:46Z</cp:lastPrinted>
  <dcterms:created xsi:type="dcterms:W3CDTF">2017-12-08T09:48:17Z</dcterms:created>
  <dcterms:modified xsi:type="dcterms:W3CDTF">2018-04-05T09:51:26Z</dcterms:modified>
</cp:coreProperties>
</file>